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theme/themeOverride3.xml" ContentType="application/vnd.openxmlformats-officedocument.themeOverride+xml"/>
  <Override PartName="/ppt/charts/chart5.xml" ContentType="application/vnd.openxmlformats-officedocument.drawingml.chart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9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320" r:id="rId3"/>
    <p:sldId id="327" r:id="rId4"/>
    <p:sldId id="330" r:id="rId5"/>
    <p:sldId id="302" r:id="rId6"/>
    <p:sldId id="287" r:id="rId7"/>
    <p:sldId id="303" r:id="rId8"/>
    <p:sldId id="328" r:id="rId9"/>
    <p:sldId id="304" r:id="rId10"/>
    <p:sldId id="310" r:id="rId11"/>
    <p:sldId id="280" r:id="rId12"/>
    <p:sldId id="305" r:id="rId13"/>
    <p:sldId id="274" r:id="rId14"/>
    <p:sldId id="281" r:id="rId15"/>
    <p:sldId id="298" r:id="rId16"/>
    <p:sldId id="297" r:id="rId17"/>
    <p:sldId id="299" r:id="rId18"/>
    <p:sldId id="338" r:id="rId19"/>
    <p:sldId id="300" r:id="rId20"/>
    <p:sldId id="336" r:id="rId21"/>
    <p:sldId id="322" r:id="rId22"/>
    <p:sldId id="323" r:id="rId23"/>
    <p:sldId id="329" r:id="rId24"/>
    <p:sldId id="340" r:id="rId25"/>
    <p:sldId id="312" r:id="rId26"/>
    <p:sldId id="313" r:id="rId27"/>
    <p:sldId id="331" r:id="rId28"/>
    <p:sldId id="332" r:id="rId29"/>
    <p:sldId id="337" r:id="rId30"/>
    <p:sldId id="334" r:id="rId31"/>
    <p:sldId id="343" r:id="rId32"/>
    <p:sldId id="309" r:id="rId33"/>
  </p:sldIdLst>
  <p:sldSz cx="12192000" cy="6858000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44" userDrawn="1">
          <p15:clr>
            <a:srgbClr val="A4A3A4"/>
          </p15:clr>
        </p15:guide>
        <p15:guide id="2" pos="438" userDrawn="1">
          <p15:clr>
            <a:srgbClr val="A4A3A4"/>
          </p15:clr>
        </p15:guide>
        <p15:guide id="3" pos="724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E4EF"/>
    <a:srgbClr val="008AC6"/>
    <a:srgbClr val="49BED8"/>
    <a:srgbClr val="6CB5FF"/>
    <a:srgbClr val="D3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>
      <p:cViewPr>
        <p:scale>
          <a:sx n="117" d="100"/>
          <a:sy n="117" d="100"/>
        </p:scale>
        <p:origin x="1266" y="780"/>
      </p:cViewPr>
      <p:guideLst>
        <p:guide orient="horz" pos="1344"/>
        <p:guide pos="438"/>
        <p:guide pos="72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9CE2-46F9-B6C7-BC0F2B526463}"/>
              </c:ext>
            </c:extLst>
          </c:dPt>
          <c:dLbls>
            <c:dLbl>
              <c:idx val="0"/>
              <c:layout>
                <c:manualLayout>
                  <c:x val="6.6422182793342263E-2"/>
                  <c:y val="-0.179548817570314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1760591005096764E-2"/>
                  <c:y val="5.23000872661835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CE2-46F9-B6C7-BC0F2B5264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Roboto" panose="02000000000000000000" pitchFamily="2" charset="0"/>
                    <a:cs typeface="Roboto" panose="02000000000000000000" pitchFamily="2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 (из них 18341 человек старше трудоспособного возраста)</c:v>
                </c:pt>
                <c:pt idx="1">
                  <c:v>Женщины (из них 40105 человек старше трудоспособного возраста)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68024</c:v>
                </c:pt>
                <c:pt idx="1">
                  <c:v>92388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44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716630527"/>
          <c:y val="0.38019346730283254"/>
          <c:w val="0.45574139347027837"/>
          <c:h val="0.4975903197060652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4000" b="1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4000" baseline="0" dirty="0">
                <a:solidFill>
                  <a:srgbClr val="0070C0"/>
                </a:solidFill>
              </a:rPr>
              <a:t>К а д р ы    в    2 0 2 4    г о д у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solidFill>
          <a:schemeClr val="lt1">
            <a:lumMod val="95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0622662401574802E-2"/>
          <c:y val="0.17415242531050534"/>
          <c:w val="0.92687733759842517"/>
          <c:h val="0.7674867269016530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физические лица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accent1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1">
                  <a:lumMod val="75000"/>
                </a:schemeClr>
              </a:contourClr>
            </a:sp3d>
          </c:spPr>
          <c:invertIfNegative val="0"/>
          <c:dLbls>
            <c:dLbl>
              <c:idx val="1"/>
              <c:layout>
                <c:manualLayout>
                  <c:x val="-1.8051149369488987E-2"/>
                  <c:y val="-4.6874997116449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376-4076-ABF1-2079F8598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 персонал</c:v>
                </c:pt>
                <c:pt idx="2">
                  <c:v>прочие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216</c:v>
                </c:pt>
                <c:pt idx="1">
                  <c:v>209</c:v>
                </c:pt>
                <c:pt idx="2">
                  <c:v>108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376-4076-ABF1-2079F8598CA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занято ставок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accent2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2">
                  <a:lumMod val="75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3.0548098932981313E-2"/>
                  <c:y val="2.34374985582243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376-4076-ABF1-2079F8598CA8}"/>
                </c:ext>
              </c:extLst>
            </c:dLbl>
            <c:dLbl>
              <c:idx val="2"/>
              <c:layout>
                <c:manualLayout>
                  <c:x val="1.8051149369488987E-2"/>
                  <c:y val="7.031249567467423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376-4076-ABF1-2079F8598CA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Врачи</c:v>
                </c:pt>
                <c:pt idx="1">
                  <c:v>средний мед персонал</c:v>
                </c:pt>
                <c:pt idx="2">
                  <c:v>прочие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201.75</c:v>
                </c:pt>
                <c:pt idx="1">
                  <c:v>220</c:v>
                </c:pt>
                <c:pt idx="2">
                  <c:v>114.25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376-4076-ABF1-2079F8598CA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53420032"/>
        <c:axId val="53421568"/>
        <c:axId val="0"/>
      </c:bar3DChart>
      <c:catAx>
        <c:axId val="534200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500" b="0" i="0" u="none" strike="noStrike" kern="1200" cap="all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3421568"/>
        <c:crosses val="autoZero"/>
        <c:auto val="1"/>
        <c:lblAlgn val="ctr"/>
        <c:lblOffset val="100"/>
        <c:noMultiLvlLbl val="0"/>
      </c:catAx>
      <c:valAx>
        <c:axId val="5342156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53420032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35692895172569428"/>
          <c:y val="0.15281894975277127"/>
          <c:w val="0.5102704589168523"/>
          <c:h val="7.0712778622491479E-2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99414393068018"/>
          <c:y val="9.6566205581142886E-2"/>
          <c:w val="0.37625402733029661"/>
          <c:h val="0.8163411040504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2-2E14-41A3-94E1-F64352DD1F31}"/>
              </c:ext>
            </c:extLst>
          </c:dPt>
          <c:dLbls>
            <c:dLbl>
              <c:idx val="0"/>
              <c:layout>
                <c:manualLayout>
                  <c:x val="9.5863888375182574E-2"/>
                  <c:y val="4.959384463589201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8.4585783860455219E-2"/>
                  <c:y val="-4.1328203863243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4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E14-41A3-94E1-F64352DD1F3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По заболеванию</c:v>
                </c:pt>
                <c:pt idx="1">
                  <c:v>С профилактической целью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586062</c:v>
                </c:pt>
                <c:pt idx="1">
                  <c:v>262328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0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1107241231329237"/>
          <c:y val="7.4364733439593475E-2"/>
          <c:w val="0.45574139347027837"/>
          <c:h val="0.249621049658277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0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B25-49AA-9CBE-37A61A7526FA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8-9D42-4755-A7BF-84AC9CD7E753}"/>
              </c:ext>
            </c:extLst>
          </c:dPt>
          <c:dPt>
            <c:idx val="2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17-9D42-4755-A7BF-84AC9CD7E753}"/>
              </c:ext>
            </c:extLst>
          </c:dPt>
          <c:dLbls>
            <c:dLbl>
              <c:idx val="0"/>
              <c:layout>
                <c:manualLayout>
                  <c:x val="0.11993129106051094"/>
                  <c:y val="5.95288808818546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B25-49AA-9CBE-37A61A7526FA}"/>
                </c:ext>
              </c:extLst>
            </c:dLbl>
            <c:dLbl>
              <c:idx val="1"/>
              <c:layout>
                <c:manualLayout>
                  <c:x val="-0.11993129106051108"/>
                  <c:y val="2.45118921278224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9D42-4755-A7BF-84AC9CD7E753}"/>
                </c:ext>
              </c:extLst>
            </c:dLbl>
            <c:dLbl>
              <c:idx val="2"/>
              <c:layout>
                <c:manualLayout>
                  <c:x val="8.2711235214145574E-3"/>
                  <c:y val="-7.003397750806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D42-4755-A7BF-84AC9CD7E75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прочие</c:v>
                </c:pt>
                <c:pt idx="1">
                  <c:v>диспансеризация</c:v>
                </c:pt>
                <c:pt idx="2">
                  <c:v>профосмотры</c:v>
                </c:pt>
              </c:strCache>
            </c:strRef>
          </c:cat>
          <c:val>
            <c:numRef>
              <c:f>Лист1!$B$2:$B$4</c:f>
              <c:numCache>
                <c:formatCode>0.00%</c:formatCode>
                <c:ptCount val="3"/>
                <c:pt idx="0">
                  <c:v>0.52859999999999996</c:v>
                </c:pt>
                <c:pt idx="1">
                  <c:v>0.39560000000000001</c:v>
                </c:pt>
                <c:pt idx="2">
                  <c:v>7.5800000000000006E-2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B25-49AA-9CBE-37A61A7526F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3.7220055846365507E-2"/>
          <c:y val="0.72277739314235012"/>
          <c:w val="0.66440274510123176"/>
          <c:h val="0.26321581135603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20234554735136806"/>
          <c:y val="0.21388569737987451"/>
          <c:w val="0.63122772454553588"/>
          <c:h val="0.439269641278977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3D5-4DA1-A7BB-F85089554498}"/>
              </c:ext>
            </c:extLst>
          </c:dPt>
          <c:dPt>
            <c:idx val="1"/>
            <c:bubble3D val="0"/>
            <c:spPr>
              <a:solidFill>
                <a:srgbClr val="70AD47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C3D5-4DA1-A7BB-F85089554498}"/>
              </c:ext>
            </c:extLst>
          </c:dPt>
          <c:dPt>
            <c:idx val="2"/>
            <c:bubble3D val="0"/>
            <c:spPr>
              <a:solidFill>
                <a:srgbClr val="70AD47">
                  <a:lumMod val="50000"/>
                </a:srgbClr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C3D5-4DA1-A7BB-F85089554498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C3D5-4DA1-A7BB-F85089554498}"/>
              </c:ext>
            </c:extLst>
          </c:dPt>
          <c:dLbls>
            <c:dLbl>
              <c:idx val="0"/>
              <c:layout>
                <c:manualLayout>
                  <c:x val="4.5491179367780063E-2"/>
                  <c:y val="-5.95288808818546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D5-4DA1-A7BB-F85089554498}"/>
                </c:ext>
              </c:extLst>
            </c:dLbl>
            <c:dLbl>
              <c:idx val="1"/>
              <c:layout>
                <c:manualLayout>
                  <c:x val="0.13233797634263292"/>
                  <c:y val="3.15152898786289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D5-4DA1-A7BB-F85089554498}"/>
                </c:ext>
              </c:extLst>
            </c:dLbl>
            <c:dLbl>
              <c:idx val="2"/>
              <c:layout>
                <c:manualLayout>
                  <c:x val="-9.0982358735560126E-2"/>
                  <c:y val="-4.2020386504838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D5-4DA1-A7BB-F85089554498}"/>
                </c:ext>
              </c:extLst>
            </c:dLbl>
            <c:dLbl>
              <c:idx val="3"/>
              <c:layout>
                <c:manualLayout>
                  <c:x val="-3.7220055846365507E-2"/>
                  <c:y val="-4.9023784255644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D5-4DA1-A7BB-F850895544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неотложные</c:v>
                </c:pt>
                <c:pt idx="1">
                  <c:v>по заболеванию</c:v>
                </c:pt>
                <c:pt idx="2">
                  <c:v>активные (на дому)</c:v>
                </c:pt>
                <c:pt idx="3">
                  <c:v>диспансерное наблюдение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3.3500000000000002E-2</c:v>
                </c:pt>
                <c:pt idx="1">
                  <c:v>0.87270000000000003</c:v>
                </c:pt>
                <c:pt idx="2">
                  <c:v>1.41E-2</c:v>
                </c:pt>
                <c:pt idx="3">
                  <c:v>7.9699999999999993E-2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C3D5-4DA1-A7BB-F8508955449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 rtl="0">
              <a:defRPr sz="1100" b="0" i="0" u="none" strike="noStrike" kern="1200" baseline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1.1097633449205035E-2"/>
          <c:y val="0.7533210305141349"/>
          <c:w val="0.988902366550795"/>
          <c:h val="0.2256687762334458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00" b="0" i="0" u="none" strike="noStrike" kern="1200" baseline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600"/>
              <a:t>СТРУКТУРА ПОСЕЩЕНИЙ ПОЛИКЛИНИКИ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8.7771335446681892E-2"/>
          <c:y val="8.4134681681626133E-2"/>
          <c:w val="0.89434720646056953"/>
          <c:h val="0.5309199274625218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ПОСЕЩЕНИЙ ВСЕГО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mtClean="0"/>
                      <a:t>808</a:t>
                    </a:r>
                    <a:r>
                      <a:rPr lang="ru-RU" smtClean="0"/>
                      <a:t>390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General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805824</c:v>
                </c:pt>
                <c:pt idx="1">
                  <c:v>808902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D27-184A-9251-CEBC67F293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ПРОФИЛАКТИЧЕСКОЙ ЦЕЛЬЮ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219249</c:v>
                </c:pt>
                <c:pt idx="1">
                  <c:v>254979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D27-184A-9251-CEBC67F2931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ДИСПАНСЕРИЗАЦИЯ ОПРЕДЕЛЕННЫХ ГРУПП ВЗРОСЛОГО НАСЕЛЕНИЯ + ПРОФИЛАКТИЧЕСКИЕ МЕДИЦИНСКИЕ ОСМОТРЫ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101365</c:v>
                </c:pt>
                <c:pt idx="1">
                  <c:v>123662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D27-184A-9251-CEBC67F2931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ПОСЕЩЕНИЙ В НЕОТЛОЖНОЙ ФОРМЕ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Лист1!$A$2:$A$3</c:f>
              <c:strCache>
                <c:ptCount val="2"/>
                <c:pt idx="0">
                  <c:v>2023 год</c:v>
                </c:pt>
                <c:pt idx="1">
                  <c:v>2024 год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14884</c:v>
                </c:pt>
                <c:pt idx="1">
                  <c:v>19641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D27-184A-9251-CEBC67F2931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89735296"/>
        <c:axId val="189736832"/>
      </c:barChart>
      <c:catAx>
        <c:axId val="189735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36832"/>
        <c:crosses val="autoZero"/>
        <c:auto val="1"/>
        <c:lblAlgn val="ctr"/>
        <c:lblOffset val="100"/>
        <c:noMultiLvlLbl val="0"/>
      </c:catAx>
      <c:valAx>
        <c:axId val="189736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89735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5049742252964729E-2"/>
          <c:y val="8.533414561286462E-2"/>
          <c:w val="0.96990051549407053"/>
          <c:h val="0.804439503326155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2023 год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Лист1!$B$2:$B$6</c:f>
              <c:numCache>
                <c:formatCode>#,##0</c:formatCode>
                <c:ptCount val="5"/>
                <c:pt idx="0">
                  <c:v>55126</c:v>
                </c:pt>
                <c:pt idx="1">
                  <c:v>47500</c:v>
                </c:pt>
                <c:pt idx="2">
                  <c:v>16813</c:v>
                </c:pt>
                <c:pt idx="3">
                  <c:v>36097</c:v>
                </c:pt>
                <c:pt idx="4">
                  <c:v>14220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53C-43F7-9CD7-A3C48DD2D5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 год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latin typeface="Roboto" panose="02000000000000000000" pitchFamily="2" charset="0"/>
                    <a:ea typeface="Roboto" panose="02000000000000000000" pitchFamily="2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</c:numCache>
            </c:numRef>
          </c:cat>
          <c:val>
            <c:numRef>
              <c:f>Лист1!$C$2:$C$6</c:f>
              <c:numCache>
                <c:formatCode>#,##0</c:formatCode>
                <c:ptCount val="5"/>
                <c:pt idx="0">
                  <c:v>54191</c:v>
                </c:pt>
                <c:pt idx="1">
                  <c:v>45822</c:v>
                </c:pt>
                <c:pt idx="2">
                  <c:v>15414</c:v>
                </c:pt>
                <c:pt idx="3">
                  <c:v>34747</c:v>
                </c:pt>
                <c:pt idx="4">
                  <c:v>13159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153C-43F7-9CD7-A3C48DD2D5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16505728"/>
        <c:axId val="216507520"/>
      </c:barChart>
      <c:catAx>
        <c:axId val="21650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16507520"/>
        <c:crosses val="autoZero"/>
        <c:auto val="1"/>
        <c:lblAlgn val="ctr"/>
        <c:lblOffset val="100"/>
        <c:noMultiLvlLbl val="0"/>
      </c:catAx>
      <c:valAx>
        <c:axId val="216507520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216505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4686068517156537"/>
          <c:y val="0.91147041895817715"/>
          <c:w val="0.2871243045149981"/>
          <c:h val="8.852958104182273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2000" dirty="0">
                <a:solidFill>
                  <a:srgbClr val="002060"/>
                </a:solidFill>
              </a:rPr>
              <a:t>Диспансеризация – всего прошло 103799 человек</a:t>
            </a:r>
          </a:p>
        </c:rich>
      </c:tx>
      <c:layout>
        <c:manualLayout>
          <c:xMode val="edge"/>
          <c:yMode val="edge"/>
          <c:x val="0.12730696827816437"/>
          <c:y val="3.01614879048526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7.3393828071442402E-2"/>
          <c:y val="0.28575328452952858"/>
          <c:w val="0.47647246599787535"/>
          <c:h val="0.714246715470471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диспансеризация</c:v>
                </c:pt>
              </c:strCache>
            </c:strRef>
          </c:tx>
          <c:dPt>
            <c:idx val="1"/>
            <c:bubble3D val="0"/>
            <c:spPr>
              <a:solidFill>
                <a:schemeClr val="accent6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8AB7-4DA0-9D87-EE818CFBEC7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мужчины</c:v>
                </c:pt>
                <c:pt idx="1">
                  <c:v>женщины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38713</c:v>
                </c:pt>
                <c:pt idx="1">
                  <c:v>65086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AB7-4DA0-9D87-EE818CFBEC7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46498792270531403"/>
          <c:y val="5.8372849914210293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5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4.8521149530221769E-2"/>
          <c:y val="0"/>
          <c:w val="0.43067261972688198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обращений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3B6-444F-BC51-348CD19C822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3B6-444F-BC51-348CD19C822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3B6-444F-BC51-348CD19C822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3B6-444F-BC51-348CD19C822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23B6-444F-BC51-348CD19C822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23B6-444F-BC51-348CD19C8225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  <a:sp3d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D-23B6-444F-BC51-348CD19C8225}"/>
              </c:ext>
            </c:extLst>
          </c:dPt>
          <c:dLbls>
            <c:spPr>
              <a:pattFill prst="pct75">
                <a:fgClr>
                  <a:prstClr val="black">
                    <a:lumMod val="75000"/>
                    <a:lumOff val="25000"/>
                  </a:prstClr>
                </a:fgClr>
                <a:bgClr>
                  <a:prstClr val="black">
                    <a:lumMod val="65000"/>
                    <a:lumOff val="35000"/>
                  </a:prst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Лист1!$A$2:$A$8</c:f>
              <c:strCache>
                <c:ptCount val="7"/>
                <c:pt idx="0">
                  <c:v>качество медицинской помощи</c:v>
                </c:pt>
                <c:pt idx="1">
                  <c:v>лекарственное обеспечение</c:v>
                </c:pt>
                <c:pt idx="2">
                  <c:v>организация медицинской помощи</c:v>
                </c:pt>
                <c:pt idx="3">
                  <c:v>КЭР</c:v>
                </c:pt>
                <c:pt idx="4">
                  <c:v>медицинская этика</c:v>
                </c:pt>
                <c:pt idx="5">
                  <c:v>вакцинация</c:v>
                </c:pt>
                <c:pt idx="6">
                  <c:v>комфортная среда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247</c:v>
                </c:pt>
                <c:pt idx="1">
                  <c:v>197</c:v>
                </c:pt>
                <c:pt idx="2">
                  <c:v>186</c:v>
                </c:pt>
                <c:pt idx="3">
                  <c:v>60</c:v>
                </c:pt>
                <c:pt idx="4">
                  <c:v>35</c:v>
                </c:pt>
                <c:pt idx="5">
                  <c:v>28</c:v>
                </c:pt>
                <c:pt idx="6">
                  <c:v>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AD7-416F-A0F8-BA69C7AAD7CE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3979221347331596"/>
          <c:y val="0.14469863263938626"/>
          <c:w val="0.45296140971508997"/>
          <c:h val="0.71528569983185519"/>
        </c:manualLayout>
      </c:layout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50E325-261D-41DC-B5A3-D287E7BFA94D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93EA4EC-7558-4793-A89E-5D9C7DB9A6BD}">
      <dgm:prSet/>
      <dgm:spPr/>
      <dgm:t>
        <a:bodyPr/>
        <a:lstStyle/>
        <a:p>
          <a:r>
            <a:rPr lang="ru-RU" dirty="0"/>
            <a:t>Кадровый центр ДЗМ проводит непрерывное обучение и повышение квалификации медицинских работников по темам:</a:t>
          </a:r>
          <a:endParaRPr lang="en-US" dirty="0"/>
        </a:p>
      </dgm:t>
    </dgm:pt>
    <dgm:pt modelId="{562DD2B6-DE9D-4FEC-AEC5-BAFCB211F670}" type="parTrans" cxnId="{D4B6A448-BD3E-4A63-9C5F-3DA5CAC077AF}">
      <dgm:prSet/>
      <dgm:spPr/>
      <dgm:t>
        <a:bodyPr/>
        <a:lstStyle/>
        <a:p>
          <a:endParaRPr lang="en-US"/>
        </a:p>
      </dgm:t>
    </dgm:pt>
    <dgm:pt modelId="{A20C6330-14F9-4981-A644-BB2098768B69}" type="sibTrans" cxnId="{D4B6A448-BD3E-4A63-9C5F-3DA5CAC077AF}">
      <dgm:prSet/>
      <dgm:spPr/>
      <dgm:t>
        <a:bodyPr/>
        <a:lstStyle/>
        <a:p>
          <a:endParaRPr lang="en-US"/>
        </a:p>
      </dgm:t>
    </dgm:pt>
    <dgm:pt modelId="{3C8106AD-AFCE-405B-8352-E8256E943352}">
      <dgm:prSet/>
      <dgm:spPr/>
      <dgm:t>
        <a:bodyPr/>
        <a:lstStyle/>
        <a:p>
          <a:r>
            <a:rPr lang="ru-RU"/>
            <a:t>Кардиология, неврология, гастроэнтерология, урология, дерматовенерология, нефрология, офтальмология, оториноларингология, эндокринология, гематология, инфекционные болезни, ревматология</a:t>
          </a:r>
          <a:endParaRPr lang="en-US"/>
        </a:p>
      </dgm:t>
    </dgm:pt>
    <dgm:pt modelId="{32821CDE-C6F9-4606-8052-2BDB14D162F8}" type="parTrans" cxnId="{2F6CFE2F-A391-4385-A8D7-4F92558D43D7}">
      <dgm:prSet/>
      <dgm:spPr/>
      <dgm:t>
        <a:bodyPr/>
        <a:lstStyle/>
        <a:p>
          <a:endParaRPr lang="en-US"/>
        </a:p>
      </dgm:t>
    </dgm:pt>
    <dgm:pt modelId="{59A4681B-5642-4811-892F-93A600757EB8}" type="sibTrans" cxnId="{2F6CFE2F-A391-4385-A8D7-4F92558D43D7}">
      <dgm:prSet/>
      <dgm:spPr/>
      <dgm:t>
        <a:bodyPr/>
        <a:lstStyle/>
        <a:p>
          <a:endParaRPr lang="en-US"/>
        </a:p>
      </dgm:t>
    </dgm:pt>
    <dgm:pt modelId="{0F0FB115-D385-43E1-AC3B-AC5D66E5BC5B}">
      <dgm:prSet/>
      <dgm:spPr/>
      <dgm:t>
        <a:bodyPr/>
        <a:lstStyle/>
        <a:p>
          <a:r>
            <a:rPr lang="ru-RU" dirty="0"/>
            <a:t>Эмоциональная устойчивость как основа профессионализма медицинских работников</a:t>
          </a:r>
          <a:endParaRPr lang="en-US" dirty="0"/>
        </a:p>
      </dgm:t>
    </dgm:pt>
    <dgm:pt modelId="{067237F3-A609-4D01-863F-DB189F977DA5}" type="parTrans" cxnId="{21472ACD-EDF9-45E2-888E-E29D7805B3E1}">
      <dgm:prSet/>
      <dgm:spPr/>
      <dgm:t>
        <a:bodyPr/>
        <a:lstStyle/>
        <a:p>
          <a:endParaRPr lang="en-US"/>
        </a:p>
      </dgm:t>
    </dgm:pt>
    <dgm:pt modelId="{AE5C77BD-8A2C-4CEA-B12F-006A541D08F0}" type="sibTrans" cxnId="{21472ACD-EDF9-45E2-888E-E29D7805B3E1}">
      <dgm:prSet/>
      <dgm:spPr/>
      <dgm:t>
        <a:bodyPr/>
        <a:lstStyle/>
        <a:p>
          <a:endParaRPr lang="en-US"/>
        </a:p>
      </dgm:t>
    </dgm:pt>
    <dgm:pt modelId="{58667758-EA17-44F1-9BA4-74EF19C3F357}">
      <dgm:prSet/>
      <dgm:spPr/>
      <dgm:t>
        <a:bodyPr/>
        <a:lstStyle/>
        <a:p>
          <a:r>
            <a:rPr lang="ru-RU"/>
            <a:t>Частные вопросы оказания медицинской помощи при психических расстройствах в работе врача-специалиста амбулаторно-поликлинического звена</a:t>
          </a:r>
          <a:endParaRPr lang="en-US"/>
        </a:p>
      </dgm:t>
    </dgm:pt>
    <dgm:pt modelId="{55CD63C0-7CD5-416D-8AA0-69A0AA089520}" type="parTrans" cxnId="{501D5D5C-EEEF-4C5E-A7A1-4DDB44CD0010}">
      <dgm:prSet/>
      <dgm:spPr/>
      <dgm:t>
        <a:bodyPr/>
        <a:lstStyle/>
        <a:p>
          <a:endParaRPr lang="en-US"/>
        </a:p>
      </dgm:t>
    </dgm:pt>
    <dgm:pt modelId="{D58628B9-5344-4858-9B47-A85908989FEA}" type="sibTrans" cxnId="{501D5D5C-EEEF-4C5E-A7A1-4DDB44CD0010}">
      <dgm:prSet/>
      <dgm:spPr/>
      <dgm:t>
        <a:bodyPr/>
        <a:lstStyle/>
        <a:p>
          <a:endParaRPr lang="en-US"/>
        </a:p>
      </dgm:t>
    </dgm:pt>
    <dgm:pt modelId="{36F5ACC7-324E-4B09-8E52-18FF8EADFE23}">
      <dgm:prSet/>
      <dgm:spPr/>
      <dgm:t>
        <a:bodyPr/>
        <a:lstStyle/>
        <a:p>
          <a:r>
            <a:rPr lang="ru-RU"/>
            <a:t>Основы этики и деонтологии на приеме врача</a:t>
          </a:r>
          <a:endParaRPr lang="en-US"/>
        </a:p>
      </dgm:t>
    </dgm:pt>
    <dgm:pt modelId="{A5F4214A-0F4E-4EE8-ABC2-1A5D4E785F61}" type="parTrans" cxnId="{A2AB3CF7-2C68-4835-A1AF-2A75FCBCAC65}">
      <dgm:prSet/>
      <dgm:spPr/>
      <dgm:t>
        <a:bodyPr/>
        <a:lstStyle/>
        <a:p>
          <a:endParaRPr lang="en-US"/>
        </a:p>
      </dgm:t>
    </dgm:pt>
    <dgm:pt modelId="{B0FF3AFC-8AA3-41A6-A6D7-BB0D139ADC31}" type="sibTrans" cxnId="{A2AB3CF7-2C68-4835-A1AF-2A75FCBCAC65}">
      <dgm:prSet/>
      <dgm:spPr/>
      <dgm:t>
        <a:bodyPr/>
        <a:lstStyle/>
        <a:p>
          <a:endParaRPr lang="en-US"/>
        </a:p>
      </dgm:t>
    </dgm:pt>
    <dgm:pt modelId="{DB6AF1EE-BAC2-4FE9-844D-8AAA45FCD4BC}">
      <dgm:prSet/>
      <dgm:spPr/>
      <dgm:t>
        <a:bodyPr/>
        <a:lstStyle/>
        <a:p>
          <a:r>
            <a:rPr lang="ru-RU"/>
            <a:t>Патологическая физиология </a:t>
          </a:r>
          <a:endParaRPr lang="en-US"/>
        </a:p>
      </dgm:t>
    </dgm:pt>
    <dgm:pt modelId="{E7E9F9F2-E0F9-4F73-8538-285E722D260D}" type="parTrans" cxnId="{692D4EF6-967A-4143-AF20-66C245484824}">
      <dgm:prSet/>
      <dgm:spPr/>
      <dgm:t>
        <a:bodyPr/>
        <a:lstStyle/>
        <a:p>
          <a:endParaRPr lang="en-US"/>
        </a:p>
      </dgm:t>
    </dgm:pt>
    <dgm:pt modelId="{9C84D9C6-8870-4E20-9B09-06593D4B7DD4}" type="sibTrans" cxnId="{692D4EF6-967A-4143-AF20-66C245484824}">
      <dgm:prSet/>
      <dgm:spPr/>
      <dgm:t>
        <a:bodyPr/>
        <a:lstStyle/>
        <a:p>
          <a:endParaRPr lang="en-US"/>
        </a:p>
      </dgm:t>
    </dgm:pt>
    <dgm:pt modelId="{9832D805-512A-4A56-9756-BB6B2503F992}">
      <dgm:prSet/>
      <dgm:spPr/>
      <dgm:t>
        <a:bodyPr/>
        <a:lstStyle/>
        <a:p>
          <a:r>
            <a:rPr lang="ru-RU"/>
            <a:t>Основы диагностики посттравматического стрессового расстройства и сопутствующих психических расстройств на этапе первичной медико-санитарной помощи</a:t>
          </a:r>
          <a:endParaRPr lang="en-US"/>
        </a:p>
      </dgm:t>
    </dgm:pt>
    <dgm:pt modelId="{672D30F0-BAF2-4C16-A423-1AEB0FFE4AF1}" type="parTrans" cxnId="{7F2DB00D-3597-4DE3-BF64-0AE0536558F2}">
      <dgm:prSet/>
      <dgm:spPr/>
      <dgm:t>
        <a:bodyPr/>
        <a:lstStyle/>
        <a:p>
          <a:endParaRPr lang="en-US"/>
        </a:p>
      </dgm:t>
    </dgm:pt>
    <dgm:pt modelId="{88CB277C-2303-446D-86A8-0AE2596448A7}" type="sibTrans" cxnId="{7F2DB00D-3597-4DE3-BF64-0AE0536558F2}">
      <dgm:prSet/>
      <dgm:spPr/>
      <dgm:t>
        <a:bodyPr/>
        <a:lstStyle/>
        <a:p>
          <a:endParaRPr lang="en-US"/>
        </a:p>
      </dgm:t>
    </dgm:pt>
    <dgm:pt modelId="{108C36F8-FD24-4C10-AA61-705D62CC3867}">
      <dgm:prSet/>
      <dgm:spPr/>
      <dgm:t>
        <a:bodyPr/>
        <a:lstStyle/>
        <a:p>
          <a:r>
            <a:rPr lang="ru-RU"/>
            <a:t>Аппликационные тренинги</a:t>
          </a:r>
          <a:endParaRPr lang="en-US"/>
        </a:p>
      </dgm:t>
    </dgm:pt>
    <dgm:pt modelId="{312A853B-0633-4028-AAF6-90F6427E28BD}" type="parTrans" cxnId="{A649E423-D19B-46DA-AE00-EB52D6BCA30F}">
      <dgm:prSet/>
      <dgm:spPr/>
      <dgm:t>
        <a:bodyPr/>
        <a:lstStyle/>
        <a:p>
          <a:endParaRPr lang="en-US"/>
        </a:p>
      </dgm:t>
    </dgm:pt>
    <dgm:pt modelId="{4C74471D-8661-4F82-AA58-7C8827CE3330}" type="sibTrans" cxnId="{A649E423-D19B-46DA-AE00-EB52D6BCA30F}">
      <dgm:prSet/>
      <dgm:spPr/>
      <dgm:t>
        <a:bodyPr/>
        <a:lstStyle/>
        <a:p>
          <a:endParaRPr lang="en-US"/>
        </a:p>
      </dgm:t>
    </dgm:pt>
    <dgm:pt modelId="{8FB64121-1ED2-404C-8BE1-3E583DF49F79}" type="pres">
      <dgm:prSet presAssocID="{5750E325-261D-41DC-B5A3-D287E7BFA94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A33864C-193B-E044-863F-2AD142A0E05E}" type="pres">
      <dgm:prSet presAssocID="{093EA4EC-7558-4793-A89E-5D9C7DB9A6B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3CB4E2-AF50-384E-A0BB-F00C1BF70788}" type="pres">
      <dgm:prSet presAssocID="{093EA4EC-7558-4793-A89E-5D9C7DB9A6BD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36CB55-DB79-4F3F-AE48-742C93DA5E87}" type="presOf" srcId="{36F5ACC7-324E-4B09-8E52-18FF8EADFE23}" destId="{293CB4E2-AF50-384E-A0BB-F00C1BF70788}" srcOrd="0" destOrd="3" presId="urn:microsoft.com/office/officeart/2005/8/layout/vList2"/>
    <dgm:cxn modelId="{692D4EF6-967A-4143-AF20-66C245484824}" srcId="{093EA4EC-7558-4793-A89E-5D9C7DB9A6BD}" destId="{DB6AF1EE-BAC2-4FE9-844D-8AAA45FCD4BC}" srcOrd="4" destOrd="0" parTransId="{E7E9F9F2-E0F9-4F73-8538-285E722D260D}" sibTransId="{9C84D9C6-8870-4E20-9B09-06593D4B7DD4}"/>
    <dgm:cxn modelId="{501D5D5C-EEEF-4C5E-A7A1-4DDB44CD0010}" srcId="{093EA4EC-7558-4793-A89E-5D9C7DB9A6BD}" destId="{58667758-EA17-44F1-9BA4-74EF19C3F357}" srcOrd="2" destOrd="0" parTransId="{55CD63C0-7CD5-416D-8AA0-69A0AA089520}" sibTransId="{D58628B9-5344-4858-9B47-A85908989FEA}"/>
    <dgm:cxn modelId="{A649E423-D19B-46DA-AE00-EB52D6BCA30F}" srcId="{093EA4EC-7558-4793-A89E-5D9C7DB9A6BD}" destId="{108C36F8-FD24-4C10-AA61-705D62CC3867}" srcOrd="6" destOrd="0" parTransId="{312A853B-0633-4028-AAF6-90F6427E28BD}" sibTransId="{4C74471D-8661-4F82-AA58-7C8827CE3330}"/>
    <dgm:cxn modelId="{A2AB3CF7-2C68-4835-A1AF-2A75FCBCAC65}" srcId="{093EA4EC-7558-4793-A89E-5D9C7DB9A6BD}" destId="{36F5ACC7-324E-4B09-8E52-18FF8EADFE23}" srcOrd="3" destOrd="0" parTransId="{A5F4214A-0F4E-4EE8-ABC2-1A5D4E785F61}" sibTransId="{B0FF3AFC-8AA3-41A6-A6D7-BB0D139ADC31}"/>
    <dgm:cxn modelId="{D4B6A448-BD3E-4A63-9C5F-3DA5CAC077AF}" srcId="{5750E325-261D-41DC-B5A3-D287E7BFA94D}" destId="{093EA4EC-7558-4793-A89E-5D9C7DB9A6BD}" srcOrd="0" destOrd="0" parTransId="{562DD2B6-DE9D-4FEC-AEC5-BAFCB211F670}" sibTransId="{A20C6330-14F9-4981-A644-BB2098768B69}"/>
    <dgm:cxn modelId="{2F6CFE2F-A391-4385-A8D7-4F92558D43D7}" srcId="{093EA4EC-7558-4793-A89E-5D9C7DB9A6BD}" destId="{3C8106AD-AFCE-405B-8352-E8256E943352}" srcOrd="0" destOrd="0" parTransId="{32821CDE-C6F9-4606-8052-2BDB14D162F8}" sibTransId="{59A4681B-5642-4811-892F-93A600757EB8}"/>
    <dgm:cxn modelId="{EE79571B-265D-4BB0-8B19-0E28CADB655A}" type="presOf" srcId="{093EA4EC-7558-4793-A89E-5D9C7DB9A6BD}" destId="{0A33864C-193B-E044-863F-2AD142A0E05E}" srcOrd="0" destOrd="0" presId="urn:microsoft.com/office/officeart/2005/8/layout/vList2"/>
    <dgm:cxn modelId="{9A604EC9-FEB4-4047-9C50-B2EED81CE6B7}" type="presOf" srcId="{0F0FB115-D385-43E1-AC3B-AC5D66E5BC5B}" destId="{293CB4E2-AF50-384E-A0BB-F00C1BF70788}" srcOrd="0" destOrd="1" presId="urn:microsoft.com/office/officeart/2005/8/layout/vList2"/>
    <dgm:cxn modelId="{0E5AAF62-0A92-422A-8297-47127FCA8C32}" type="presOf" srcId="{5750E325-261D-41DC-B5A3-D287E7BFA94D}" destId="{8FB64121-1ED2-404C-8BE1-3E583DF49F79}" srcOrd="0" destOrd="0" presId="urn:microsoft.com/office/officeart/2005/8/layout/vList2"/>
    <dgm:cxn modelId="{7F2DB00D-3597-4DE3-BF64-0AE0536558F2}" srcId="{093EA4EC-7558-4793-A89E-5D9C7DB9A6BD}" destId="{9832D805-512A-4A56-9756-BB6B2503F992}" srcOrd="5" destOrd="0" parTransId="{672D30F0-BAF2-4C16-A423-1AEB0FFE4AF1}" sibTransId="{88CB277C-2303-446D-86A8-0AE2596448A7}"/>
    <dgm:cxn modelId="{29BA54D6-55F0-4076-9F2E-700A4D2BF814}" type="presOf" srcId="{108C36F8-FD24-4C10-AA61-705D62CC3867}" destId="{293CB4E2-AF50-384E-A0BB-F00C1BF70788}" srcOrd="0" destOrd="6" presId="urn:microsoft.com/office/officeart/2005/8/layout/vList2"/>
    <dgm:cxn modelId="{21472ACD-EDF9-45E2-888E-E29D7805B3E1}" srcId="{093EA4EC-7558-4793-A89E-5D9C7DB9A6BD}" destId="{0F0FB115-D385-43E1-AC3B-AC5D66E5BC5B}" srcOrd="1" destOrd="0" parTransId="{067237F3-A609-4D01-863F-DB189F977DA5}" sibTransId="{AE5C77BD-8A2C-4CEA-B12F-006A541D08F0}"/>
    <dgm:cxn modelId="{2A8EF1AD-D850-421E-AA96-8E79A5B5B2A2}" type="presOf" srcId="{9832D805-512A-4A56-9756-BB6B2503F992}" destId="{293CB4E2-AF50-384E-A0BB-F00C1BF70788}" srcOrd="0" destOrd="5" presId="urn:microsoft.com/office/officeart/2005/8/layout/vList2"/>
    <dgm:cxn modelId="{64EEFCB2-8D36-4296-AE57-3036722ED53E}" type="presOf" srcId="{3C8106AD-AFCE-405B-8352-E8256E943352}" destId="{293CB4E2-AF50-384E-A0BB-F00C1BF70788}" srcOrd="0" destOrd="0" presId="urn:microsoft.com/office/officeart/2005/8/layout/vList2"/>
    <dgm:cxn modelId="{94B49B26-954C-4D6E-B521-7C121E8F9A5C}" type="presOf" srcId="{DB6AF1EE-BAC2-4FE9-844D-8AAA45FCD4BC}" destId="{293CB4E2-AF50-384E-A0BB-F00C1BF70788}" srcOrd="0" destOrd="4" presId="urn:microsoft.com/office/officeart/2005/8/layout/vList2"/>
    <dgm:cxn modelId="{8376FF19-56B0-4FD2-9E09-C53C86413914}" type="presOf" srcId="{58667758-EA17-44F1-9BA4-74EF19C3F357}" destId="{293CB4E2-AF50-384E-A0BB-F00C1BF70788}" srcOrd="0" destOrd="2" presId="urn:microsoft.com/office/officeart/2005/8/layout/vList2"/>
    <dgm:cxn modelId="{55EA929F-ECDD-479E-B9B4-B835722474CB}" type="presParOf" srcId="{8FB64121-1ED2-404C-8BE1-3E583DF49F79}" destId="{0A33864C-193B-E044-863F-2AD142A0E05E}" srcOrd="0" destOrd="0" presId="urn:microsoft.com/office/officeart/2005/8/layout/vList2"/>
    <dgm:cxn modelId="{86A6B39E-D12A-4073-A5EC-BF5CC602D22E}" type="presParOf" srcId="{8FB64121-1ED2-404C-8BE1-3E583DF49F79}" destId="{293CB4E2-AF50-384E-A0BB-F00C1BF70788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2548" cy="497922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2"/>
          </a:xfrm>
          <a:prstGeom prst="rect">
            <a:avLst/>
          </a:prstGeom>
        </p:spPr>
        <p:txBody>
          <a:bodyPr vert="horz" lIns="91742" tIns="45871" rIns="91742" bIns="45871" rtlCol="0"/>
          <a:lstStyle>
            <a:lvl1pPr algn="r">
              <a:defRPr sz="1200"/>
            </a:lvl1pPr>
          </a:lstStyle>
          <a:p>
            <a:fld id="{18E0FF83-89C9-47CF-9D73-A73019CD7224}" type="datetimeFigureOut">
              <a:rPr lang="ru-RU" smtClean="0"/>
              <a:t>14.02.2025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4600"/>
            <a:ext cx="5969000" cy="33575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42" tIns="45871" rIns="91742" bIns="4587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86720"/>
            <a:ext cx="5487040" cy="3916550"/>
          </a:xfrm>
          <a:prstGeom prst="rect">
            <a:avLst/>
          </a:prstGeom>
        </p:spPr>
        <p:txBody>
          <a:bodyPr vert="horz" lIns="91742" tIns="45871" rIns="91742" bIns="45871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9354"/>
            <a:ext cx="2972548" cy="497922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9354"/>
            <a:ext cx="2972548" cy="497922"/>
          </a:xfrm>
          <a:prstGeom prst="rect">
            <a:avLst/>
          </a:prstGeom>
        </p:spPr>
        <p:txBody>
          <a:bodyPr vert="horz" lIns="91742" tIns="45871" rIns="91742" bIns="45871" rtlCol="0" anchor="b"/>
          <a:lstStyle>
            <a:lvl1pPr algn="r">
              <a:defRPr sz="1200"/>
            </a:lvl1pPr>
          </a:lstStyle>
          <a:p>
            <a:fld id="{4B1ABE42-DF6B-4041-8A18-9550ECF6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544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A3329-AC2D-4EC0-9FAA-B6A81AADE201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2640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22757-706D-4CD7-B8CF-3CBBD03E631E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725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18F1ED-B14C-4C5D-B976-92E11D8C8A0C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4686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884C6-DE7E-4073-A310-72312183956D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571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D240D-3E68-4A8C-8F50-A385B031D26E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80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D33DE-49EC-4BFD-B08C-3B87429EFFD6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4400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D81AB-9E07-48FA-87C6-025CACECD77E}" type="datetime1">
              <a:rPr lang="ru-RU" smtClean="0"/>
              <a:t>14.02.2025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72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D26CD-49EB-4993-9C20-303590C59A3A}" type="datetime1">
              <a:rPr lang="ru-RU" smtClean="0"/>
              <a:t>14.02.2025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2716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02ACB-DDBC-48D6-8AE1-4960C160C7D8}" type="datetime1">
              <a:rPr lang="ru-RU" smtClean="0"/>
              <a:t>14.02.2025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4726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9D8D-02E5-4001-B20A-39D4B97EC3EF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2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984AD-3945-40C6-8383-346068F596D6}" type="datetime1">
              <a:rPr lang="ru-RU" smtClean="0"/>
              <a:t>14.02.2025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86228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E9B78A-BCEA-40FF-8649-2D0FF5DB2603}" type="datetime1">
              <a:rPr lang="ru-RU" smtClean="0"/>
              <a:t>14.02.2025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120336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21ED73-5B17-489B-8AF9-E8BAB6DF7D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698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chart" Target="../charts/char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108">
            <a:extLst>
              <a:ext uri="{FF2B5EF4-FFF2-40B4-BE49-F238E27FC236}">
                <a16:creationId xmlns="" xmlns:a16="http://schemas.microsoft.com/office/drawing/2014/main" id="{7BCC6446-8462-4A63-9B6F-8F57EC40F64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5271" y="2673521"/>
            <a:ext cx="568289" cy="568289"/>
          </a:xfrm>
          <a:prstGeom prst="rtTriangle">
            <a:avLst/>
          </a:pr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Заголовок 1">
            <a:extLst>
              <a:ext uri="{FF2B5EF4-FFF2-40B4-BE49-F238E27FC236}">
                <a16:creationId xmlns="" xmlns:a16="http://schemas.microsoft.com/office/drawing/2014/main" id="{2379CD1D-4FAA-46DA-BCC8-529E5BC00C17}"/>
              </a:ext>
            </a:extLst>
          </p:cNvPr>
          <p:cNvSpPr txBox="1">
            <a:spLocks/>
          </p:cNvSpPr>
          <p:nvPr/>
        </p:nvSpPr>
        <p:spPr>
          <a:xfrm>
            <a:off x="638941" y="1151702"/>
            <a:ext cx="5396080" cy="222154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3200" b="1" dirty="0">
                <a:solidFill>
                  <a:schemeClr val="tx2">
                    <a:alpha val="80000"/>
                  </a:schemeClr>
                </a:solidFill>
              </a:rPr>
              <a:t>Отчёт о работе </a:t>
            </a:r>
          </a:p>
          <a:p>
            <a:pPr algn="l"/>
            <a:r>
              <a:rPr lang="ru-RU" sz="3200" b="1" dirty="0">
                <a:solidFill>
                  <a:schemeClr val="tx2">
                    <a:alpha val="80000"/>
                  </a:schemeClr>
                </a:solidFill>
              </a:rPr>
              <a:t>ГБУЗ «ГП № </a:t>
            </a:r>
            <a:r>
              <a:rPr lang="ru-RU" sz="3200" b="1" dirty="0" smtClean="0">
                <a:solidFill>
                  <a:schemeClr val="tx2">
                    <a:alpha val="80000"/>
                  </a:schemeClr>
                </a:solidFill>
              </a:rPr>
              <a:t>166 </a:t>
            </a:r>
            <a:r>
              <a:rPr lang="ru-RU" sz="3200" b="1" dirty="0">
                <a:solidFill>
                  <a:schemeClr val="tx2">
                    <a:alpha val="80000"/>
                  </a:schemeClr>
                </a:solidFill>
              </a:rPr>
              <a:t>ДЗМ» </a:t>
            </a:r>
          </a:p>
          <a:p>
            <a:pPr algn="l"/>
            <a:r>
              <a:rPr lang="ru-RU" sz="3200" b="1" dirty="0">
                <a:solidFill>
                  <a:schemeClr val="tx2">
                    <a:alpha val="80000"/>
                  </a:schemeClr>
                </a:solidFill>
              </a:rPr>
              <a:t>в 2024 году</a:t>
            </a:r>
            <a:br>
              <a:rPr lang="ru-RU" sz="3200" b="1" dirty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200" b="1" dirty="0">
                <a:solidFill>
                  <a:schemeClr val="tx2">
                    <a:alpha val="80000"/>
                  </a:schemeClr>
                </a:solidFill>
              </a:rPr>
              <a:t>РЕОРГАНИЗАЦИЯ, ЦЕЛИ И ПЕРСПЕКТИВЫ НА 2025 год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A0F689E-0FB1-49A9-A8FC-86366BFF1C0A}"/>
              </a:ext>
            </a:extLst>
          </p:cNvPr>
          <p:cNvSpPr txBox="1">
            <a:spLocks/>
          </p:cNvSpPr>
          <p:nvPr/>
        </p:nvSpPr>
        <p:spPr>
          <a:xfrm>
            <a:off x="623391" y="4581128"/>
            <a:ext cx="5245563" cy="162977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2800" b="1" dirty="0">
                <a:solidFill>
                  <a:schemeClr val="tx2">
                    <a:alpha val="80000"/>
                  </a:schemeClr>
                </a:solidFill>
              </a:rPr>
              <a:t>Главный врач </a:t>
            </a:r>
          </a:p>
          <a:p>
            <a:pPr algn="l"/>
            <a:r>
              <a:rPr lang="ru-RU" sz="2800" b="1" dirty="0">
                <a:solidFill>
                  <a:schemeClr val="tx2">
                    <a:alpha val="80000"/>
                  </a:schemeClr>
                </a:solidFill>
              </a:rPr>
              <a:t>ГБУЗ «ГП №166 ДЗМ» </a:t>
            </a:r>
          </a:p>
          <a:p>
            <a:pPr algn="l"/>
            <a:r>
              <a:rPr lang="ru-RU" sz="2800" b="1" dirty="0">
                <a:solidFill>
                  <a:schemeClr val="tx2">
                    <a:alpha val="80000"/>
                  </a:schemeClr>
                </a:solidFill>
              </a:rPr>
              <a:t>д.м.н. Андрей Михайлович Алленов</a:t>
            </a:r>
          </a:p>
        </p:txBody>
      </p:sp>
      <p:cxnSp>
        <p:nvCxnSpPr>
          <p:cNvPr id="22" name="Прямая соединительная линия 21"/>
          <p:cNvCxnSpPr/>
          <p:nvPr/>
        </p:nvCxnSpPr>
        <p:spPr>
          <a:xfrm>
            <a:off x="695324" y="836712"/>
            <a:ext cx="10801351" cy="0"/>
          </a:xfrm>
          <a:prstGeom prst="line">
            <a:avLst/>
          </a:prstGeom>
          <a:ln w="15240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Стетоскоп на зеленом фоне">
            <a:extLst>
              <a:ext uri="{FF2B5EF4-FFF2-40B4-BE49-F238E27FC236}">
                <a16:creationId xmlns="" xmlns:a16="http://schemas.microsoft.com/office/drawing/2014/main" id="{254DA4A9-B65C-2E94-1967-B667B0692B8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719213">
            <a:off x="5591944" y="309879"/>
            <a:ext cx="6169528" cy="6169528"/>
          </a:xfrm>
          <a:custGeom>
            <a:avLst/>
            <a:gdLst/>
            <a:ahLst/>
            <a:cxnLst/>
            <a:rect l="l" t="t" r="r" b="b"/>
            <a:pathLst>
              <a:path w="5777910" h="5777910">
                <a:moveTo>
                  <a:pt x="2888955" y="0"/>
                </a:moveTo>
                <a:cubicBezTo>
                  <a:pt x="4484481" y="0"/>
                  <a:pt x="5777910" y="1293429"/>
                  <a:pt x="5777910" y="2888955"/>
                </a:cubicBezTo>
                <a:cubicBezTo>
                  <a:pt x="5777910" y="4484481"/>
                  <a:pt x="4484481" y="5777910"/>
                  <a:pt x="2888955" y="5777910"/>
                </a:cubicBezTo>
                <a:cubicBezTo>
                  <a:pt x="1293429" y="5777910"/>
                  <a:pt x="0" y="4484481"/>
                  <a:pt x="0" y="2888955"/>
                </a:cubicBezTo>
                <a:cubicBezTo>
                  <a:pt x="0" y="1293429"/>
                  <a:pt x="1293429" y="0"/>
                  <a:pt x="2888955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9758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DF22D22-8BF2-4CFF-8AAD-A496821EDC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6984775"/>
          </a:xfrm>
          <a:prstGeom prst="rect">
            <a:avLst/>
          </a:prstGeom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119336" y="549275"/>
            <a:ext cx="66247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1" r="33900"/>
          <a:stretch/>
        </p:blipFill>
        <p:spPr>
          <a:xfrm>
            <a:off x="6960096" y="260649"/>
            <a:ext cx="5231904" cy="6336704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10</a:t>
            </a:fld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xmlns="" id="{25A9E9BA-55C9-4DA8-9411-D19B8D6917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4525935"/>
              </p:ext>
            </p:extLst>
          </p:nvPr>
        </p:nvGraphicFramePr>
        <p:xfrm>
          <a:off x="119336" y="-159430"/>
          <a:ext cx="6768752" cy="7005819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28409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2484656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</a:tblGrid>
              <a:tr h="436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>
                          <a:solidFill>
                            <a:srgbClr val="0070C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Оборудование поликлиники на 31.12.2024</a:t>
                      </a:r>
                      <a:endParaRPr lang="ru-RU" sz="2400" b="1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r>
                        <a:rPr lang="ru-RU" sz="1800" b="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КТ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МРТ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Рентгеновские аппараты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Маммограф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U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-дуга (флюорограф)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4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Денситометр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989924978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УЗИ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19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02040145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Из них: </a:t>
                      </a:r>
                      <a:r>
                        <a:rPr lang="ru-RU" sz="1800" dirty="0" err="1" smtClean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скринингового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класса</a:t>
                      </a:r>
                      <a:endParaRPr lang="en-US" sz="1800" b="0" i="0" u="none" strike="noStrike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12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3467382446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              </a:t>
                      </a:r>
                      <a:r>
                        <a:rPr lang="ru-RU" sz="1800" dirty="0" smtClean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экспертного </a:t>
                      </a:r>
                      <a:r>
                        <a:rPr lang="ru-RU" sz="1800" dirty="0">
                          <a:solidFill>
                            <a:srgbClr val="002060"/>
                          </a:solidFill>
                          <a:latin typeface="Roboto" panose="020B0604020202020204" pitchFamily="2" charset="0"/>
                          <a:ea typeface="Roboto" panose="020B0604020202020204" pitchFamily="2" charset="0"/>
                          <a:cs typeface="Roboto" panose="02000000000000000000" pitchFamily="2" charset="0"/>
                        </a:rPr>
                        <a:t>класса</a:t>
                      </a:r>
                      <a:endParaRPr lang="ru-RU" sz="1800" b="0" baseline="0" dirty="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990594822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Холтер</a:t>
                      </a:r>
                      <a:endParaRPr lang="ru-RU" sz="18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821821591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СМАД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kern="120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20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 err="1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Бодиплетизмограф</a:t>
                      </a:r>
                      <a:endParaRPr lang="ru-RU" sz="1800" b="0" i="0" u="none" strike="noStrike" kern="120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274793943"/>
                  </a:ext>
                </a:extLst>
              </a:tr>
              <a:tr h="3953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ЭНМГ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463224456"/>
                  </a:ext>
                </a:extLst>
              </a:tr>
              <a:tr h="389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ЭЭГ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1933222894"/>
                  </a:ext>
                </a:extLst>
              </a:tr>
              <a:tr h="41215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ЭКГ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2658049513"/>
                  </a:ext>
                </a:extLst>
              </a:tr>
              <a:tr h="6077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i="0" u="none" strike="noStrike" kern="1200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Велоэргометр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 ед.</a:t>
                      </a:r>
                    </a:p>
                  </a:txBody>
                  <a:tcPr>
                    <a:pattFill prst="pct5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xmlns="" val="7272855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525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cxnSp>
        <p:nvCxnSpPr>
          <p:cNvPr id="24" name="Прямая соединительная линия 23"/>
          <p:cNvCxnSpPr/>
          <p:nvPr/>
        </p:nvCxnSpPr>
        <p:spPr>
          <a:xfrm>
            <a:off x="5087889" y="575330"/>
            <a:ext cx="6408786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Скругленный прямоугольник 24"/>
          <p:cNvSpPr/>
          <p:nvPr/>
        </p:nvSpPr>
        <p:spPr>
          <a:xfrm>
            <a:off x="5159896" y="1556791"/>
            <a:ext cx="6336779" cy="5164683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5087888" y="575330"/>
            <a:ext cx="6768828" cy="863501"/>
          </a:xfrm>
        </p:spPr>
        <p:txBody>
          <a:bodyPr>
            <a:normAutofit fontScale="90000"/>
          </a:bodyPr>
          <a:lstStyle/>
          <a:p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ГБУЗ «ГП № 166 ДЗМ» оказывают помощь по различным профилям:</a:t>
            </a:r>
          </a:p>
        </p:txBody>
      </p:sp>
      <p:sp>
        <p:nvSpPr>
          <p:cNvPr id="27" name="Содержимое 3"/>
          <p:cNvSpPr>
            <a:spLocks noGrp="1"/>
          </p:cNvSpPr>
          <p:nvPr>
            <p:ph sz="half" idx="1"/>
          </p:nvPr>
        </p:nvSpPr>
        <p:spPr>
          <a:xfrm>
            <a:off x="5155061" y="1547884"/>
            <a:ext cx="6336779" cy="5020666"/>
          </a:xfrm>
        </p:spPr>
        <p:txBody>
          <a:bodyPr numCol="2">
            <a:normAutofit/>
          </a:bodyPr>
          <a:lstStyle/>
          <a:p>
            <a:endParaRPr lang="ru-RU" sz="2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терапия и общая врачебная практика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хирургия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оториноларингология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офтальмология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неврология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кардиология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пульмонология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эндокринология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гастроэнтерология</a:t>
            </a:r>
          </a:p>
          <a:p>
            <a:pPr marL="0" indent="0">
              <a:buNone/>
            </a:pPr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инфекция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физиотерапия 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аллергология-иммунология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лечебная физкультура</a:t>
            </a:r>
          </a:p>
          <a:p>
            <a:r>
              <a:rPr lang="ru-RU" sz="2000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ортопедия и травматология</a:t>
            </a:r>
          </a:p>
          <a:p>
            <a:endParaRPr lang="ru-RU" sz="2000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0" indent="0">
              <a:buNone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24" r="851" b="2750"/>
          <a:stretch/>
        </p:blipFill>
        <p:spPr>
          <a:xfrm>
            <a:off x="-24679" y="-99393"/>
            <a:ext cx="4911630" cy="6993683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685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5375920" y="549276"/>
            <a:ext cx="5904656" cy="935509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Ветераны ВОВ:</a:t>
            </a:r>
            <a:b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основные показатели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375920" y="549275"/>
            <a:ext cx="6552728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5447928" y="1628800"/>
            <a:ext cx="6556955" cy="5040560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3140498"/>
              </p:ext>
            </p:extLst>
          </p:nvPr>
        </p:nvGraphicFramePr>
        <p:xfrm>
          <a:off x="5663952" y="1484784"/>
          <a:ext cx="6048672" cy="5364111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524196">
                  <a:extLst>
                    <a:ext uri="{9D8B030D-6E8A-4147-A177-3AD203B41FA5}">
                      <a16:colId xmlns:a16="http://schemas.microsoft.com/office/drawing/2014/main" xmlns="" val="2820415514"/>
                    </a:ext>
                  </a:extLst>
                </a:gridCol>
                <a:gridCol w="1524476">
                  <a:extLst>
                    <a:ext uri="{9D8B030D-6E8A-4147-A177-3AD203B41FA5}">
                      <a16:colId xmlns:a16="http://schemas.microsoft.com/office/drawing/2014/main" xmlns="" val="2334483666"/>
                    </a:ext>
                  </a:extLst>
                </a:gridCol>
              </a:tblGrid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Критерий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>
                          <a:solidFill>
                            <a:srgbClr val="002060"/>
                          </a:solidFill>
                        </a:rPr>
                        <a:t>Ветераны ВОВ (УВОВ, блокадники, труженики тыла)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295891157"/>
                  </a:ext>
                </a:extLst>
              </a:tr>
              <a:tr h="717203">
                <a:tc>
                  <a:txBody>
                    <a:bodyPr/>
                    <a:lstStyle/>
                    <a:p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начало отчетного года</a:t>
                      </a:r>
                      <a:endParaRPr lang="ru-RU" sz="1600" b="0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1939411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Вновь взято под диспансерное наблюдение в отчетном году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69229980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Снято с диспансерного наблюдения в течении отчетного года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56360223"/>
                  </a:ext>
                </a:extLst>
              </a:tr>
              <a:tr h="65094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 из них: выехало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17551713"/>
                  </a:ext>
                </a:extLst>
              </a:tr>
              <a:tr h="80360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Состоит под диспансерным наблюдением на конец отчетного года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62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65757142"/>
                  </a:ext>
                </a:extLst>
              </a:tr>
              <a:tr h="61926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u="none" strike="noStrike" dirty="0">
                          <a:solidFill>
                            <a:srgbClr val="002060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Охвачено комплексными медицинскими осмотрами</a:t>
                      </a:r>
                      <a:endParaRPr lang="ru-RU" sz="1600" b="0" i="0" u="none" strike="noStrike" dirty="0">
                        <a:solidFill>
                          <a:srgbClr val="002060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baseline="0" dirty="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100%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80705554"/>
                  </a:ext>
                </a:extLst>
              </a:tr>
              <a:tr h="41284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900" b="0" i="0" u="none" strike="noStrike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b="0" dirty="0">
                        <a:solidFill>
                          <a:schemeClr val="tx1"/>
                        </a:solidFill>
                        <a:latin typeface="Roboto" panose="02000000000000000000" pitchFamily="2" charset="0"/>
                        <a:ea typeface="Roboto" panose="02000000000000000000" pitchFamily="2" charset="0"/>
                        <a:cs typeface="Roboto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87400092"/>
                  </a:ext>
                </a:extLst>
              </a:tr>
            </a:tbl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12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8B348F-2693-474B-8E12-88212D4BE0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847227"/>
            <a:ext cx="4439816" cy="5457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476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31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Работа по рассмотрению жалоб и обращений граждан</a:t>
            </a: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Заголовок 1"/>
          <p:cNvSpPr txBox="1">
            <a:spLocks/>
          </p:cNvSpPr>
          <p:nvPr/>
        </p:nvSpPr>
        <p:spPr>
          <a:xfrm>
            <a:off x="2927648" y="4845468"/>
            <a:ext cx="8280920" cy="156750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Все обращения пациентов рассматриваются в индивидуальном порядке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случае негативного содержания обращения, специалисты поликлиники вступают в диалог с пациентом и детализируют проблему для ее решения</a:t>
            </a:r>
          </a:p>
          <a:p>
            <a:pPr marL="216000" indent="-2160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Изучаются предложения граждан по улучшению работы поликлиники; руководство использует обратную связь от пациентов для совершенствования оказания медицинской помощи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2" y="4845468"/>
            <a:ext cx="1502324" cy="1502324"/>
          </a:xfrm>
          <a:prstGeom prst="rect">
            <a:avLst/>
          </a:prstGeom>
        </p:spPr>
      </p:pic>
      <p:sp>
        <p:nvSpPr>
          <p:cNvPr id="30" name="Скругленный прямоугольник 29"/>
          <p:cNvSpPr/>
          <p:nvPr/>
        </p:nvSpPr>
        <p:spPr>
          <a:xfrm>
            <a:off x="695324" y="1202930"/>
            <a:ext cx="10225211" cy="3024336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Скругленный прямоугольник 47"/>
          <p:cNvSpPr/>
          <p:nvPr/>
        </p:nvSpPr>
        <p:spPr>
          <a:xfrm>
            <a:off x="4715175" y="1834274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Скругленный прямоугольник 57"/>
          <p:cNvSpPr/>
          <p:nvPr/>
        </p:nvSpPr>
        <p:spPr>
          <a:xfrm>
            <a:off x="6761397" y="183161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Скругленный прямоугольник 58"/>
          <p:cNvSpPr/>
          <p:nvPr/>
        </p:nvSpPr>
        <p:spPr>
          <a:xfrm>
            <a:off x="8732035" y="1855831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Скругленный прямоугольник 60"/>
          <p:cNvSpPr/>
          <p:nvPr/>
        </p:nvSpPr>
        <p:spPr>
          <a:xfrm>
            <a:off x="2649560" y="1831610"/>
            <a:ext cx="1440160" cy="1980337"/>
          </a:xfrm>
          <a:prstGeom prst="roundRect">
            <a:avLst>
              <a:gd name="adj" fmla="val 449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2" name="Заголовок 1"/>
          <p:cNvSpPr txBox="1">
            <a:spLocks/>
          </p:cNvSpPr>
          <p:nvPr/>
        </p:nvSpPr>
        <p:spPr>
          <a:xfrm>
            <a:off x="4776442" y="2416601"/>
            <a:ext cx="1182342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</a:p>
        </p:txBody>
      </p:sp>
      <p:sp>
        <p:nvSpPr>
          <p:cNvPr id="63" name="Заголовок 1"/>
          <p:cNvSpPr txBox="1">
            <a:spLocks/>
          </p:cNvSpPr>
          <p:nvPr/>
        </p:nvSpPr>
        <p:spPr>
          <a:xfrm>
            <a:off x="2927648" y="2963306"/>
            <a:ext cx="127782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257</a:t>
            </a:r>
          </a:p>
        </p:txBody>
      </p:sp>
      <p:sp>
        <p:nvSpPr>
          <p:cNvPr id="64" name="Заголовок 1"/>
          <p:cNvSpPr txBox="1">
            <a:spLocks/>
          </p:cNvSpPr>
          <p:nvPr/>
        </p:nvSpPr>
        <p:spPr>
          <a:xfrm>
            <a:off x="695325" y="2144321"/>
            <a:ext cx="1800275" cy="1464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Число жалоб </a:t>
            </a:r>
            <a:endParaRPr lang="en-US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/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за </a:t>
            </a:r>
            <a:r>
              <a:rPr lang="ru-RU" sz="16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2024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</a:t>
            </a:r>
          </a:p>
        </p:txBody>
      </p:sp>
      <p:sp>
        <p:nvSpPr>
          <p:cNvPr id="65" name="Заголовок 1"/>
          <p:cNvSpPr txBox="1">
            <a:spLocks/>
          </p:cNvSpPr>
          <p:nvPr/>
        </p:nvSpPr>
        <p:spPr>
          <a:xfrm>
            <a:off x="5008304" y="2963306"/>
            <a:ext cx="892692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164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6" name="Заголовок 1"/>
          <p:cNvSpPr txBox="1">
            <a:spLocks/>
          </p:cNvSpPr>
          <p:nvPr/>
        </p:nvSpPr>
        <p:spPr>
          <a:xfrm>
            <a:off x="7036514" y="2963306"/>
            <a:ext cx="80161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144</a:t>
            </a:r>
          </a:p>
        </p:txBody>
      </p:sp>
      <p:sp>
        <p:nvSpPr>
          <p:cNvPr id="67" name="Заголовок 1"/>
          <p:cNvSpPr txBox="1">
            <a:spLocks/>
          </p:cNvSpPr>
          <p:nvPr/>
        </p:nvSpPr>
        <p:spPr>
          <a:xfrm>
            <a:off x="8981167" y="2977689"/>
            <a:ext cx="1191027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198</a:t>
            </a:r>
            <a:endParaRPr lang="ru-RU" sz="1200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8" name="Заголовок 1"/>
          <p:cNvSpPr txBox="1">
            <a:spLocks/>
          </p:cNvSpPr>
          <p:nvPr/>
        </p:nvSpPr>
        <p:spPr>
          <a:xfrm>
            <a:off x="9696400" y="2977689"/>
            <a:ext cx="1440160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9" name="Заголовок 1"/>
          <p:cNvSpPr txBox="1">
            <a:spLocks/>
          </p:cNvSpPr>
          <p:nvPr/>
        </p:nvSpPr>
        <p:spPr>
          <a:xfrm>
            <a:off x="2765316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Гол. здание</a:t>
            </a:r>
          </a:p>
        </p:txBody>
      </p:sp>
      <p:sp>
        <p:nvSpPr>
          <p:cNvPr id="70" name="Заголовок 1"/>
          <p:cNvSpPr txBox="1">
            <a:spLocks/>
          </p:cNvSpPr>
          <p:nvPr/>
        </p:nvSpPr>
        <p:spPr>
          <a:xfrm>
            <a:off x="6928206" y="2416601"/>
            <a:ext cx="1055338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1" name="Заголовок 1"/>
          <p:cNvSpPr txBox="1">
            <a:spLocks/>
          </p:cNvSpPr>
          <p:nvPr/>
        </p:nvSpPr>
        <p:spPr>
          <a:xfrm>
            <a:off x="8864723" y="2416601"/>
            <a:ext cx="1191716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ГП № </a:t>
            </a:r>
            <a:r>
              <a:rPr lang="ru-RU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166</a:t>
            </a:r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Филиал </a:t>
            </a:r>
            <a:r>
              <a:rPr lang="en-US" sz="1400" dirty="0"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ru-RU" sz="1400" dirty="0">
              <a:latin typeface="Arial" panose="020B0604020202020204" pitchFamily="34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2" name="Заголовок 1"/>
          <p:cNvSpPr txBox="1">
            <a:spLocks/>
          </p:cNvSpPr>
          <p:nvPr/>
        </p:nvSpPr>
        <p:spPr>
          <a:xfrm>
            <a:off x="9703200" y="241660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3" name="Овал 72"/>
          <p:cNvSpPr/>
          <p:nvPr/>
        </p:nvSpPr>
        <p:spPr>
          <a:xfrm>
            <a:off x="2908032" y="143554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4" name="Рисунок 7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9589" y="1588524"/>
            <a:ext cx="555797" cy="555797"/>
          </a:xfrm>
          <a:prstGeom prst="rect">
            <a:avLst/>
          </a:prstGeom>
        </p:spPr>
      </p:pic>
      <p:sp>
        <p:nvSpPr>
          <p:cNvPr id="75" name="Овал 74"/>
          <p:cNvSpPr/>
          <p:nvPr/>
        </p:nvSpPr>
        <p:spPr>
          <a:xfrm>
            <a:off x="5015419" y="1423636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/>
          <p:cNvSpPr/>
          <p:nvPr/>
        </p:nvSpPr>
        <p:spPr>
          <a:xfrm>
            <a:off x="6975252" y="1423635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/>
          <p:cNvSpPr/>
          <p:nvPr/>
        </p:nvSpPr>
        <p:spPr>
          <a:xfrm>
            <a:off x="8981167" y="1357043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9" name="Рисунок 7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28" y="1603749"/>
            <a:ext cx="482150" cy="482150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332" y="1603749"/>
            <a:ext cx="482150" cy="482150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040" y="1568831"/>
            <a:ext cx="482150" cy="4821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40120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2"/>
            <a:ext cx="12192000" cy="6984775"/>
          </a:xfrm>
          <a:prstGeom prst="rect">
            <a:avLst/>
          </a:prstGeom>
        </p:spPr>
      </p:pic>
      <p:sp>
        <p:nvSpPr>
          <p:cNvPr id="21" name="Заголовок 1"/>
          <p:cNvSpPr>
            <a:spLocks noGrp="1"/>
          </p:cNvSpPr>
          <p:nvPr>
            <p:ph type="title"/>
          </p:nvPr>
        </p:nvSpPr>
        <p:spPr>
          <a:xfrm>
            <a:off x="6260932" y="-110784"/>
            <a:ext cx="5544692" cy="86350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Участие в массовых акциях и мероприятиях</a:t>
            </a:r>
          </a:p>
        </p:txBody>
      </p:sp>
      <p:sp>
        <p:nvSpPr>
          <p:cNvPr id="22" name="Содержимое 3"/>
          <p:cNvSpPr>
            <a:spLocks noGrp="1"/>
          </p:cNvSpPr>
          <p:nvPr>
            <p:ph sz="half" idx="1"/>
          </p:nvPr>
        </p:nvSpPr>
        <p:spPr>
          <a:xfrm>
            <a:off x="5176817" y="2132856"/>
            <a:ext cx="6840836" cy="4896544"/>
          </a:xfrm>
        </p:spPr>
        <p:txBody>
          <a:bodyPr>
            <a:noAutofit/>
          </a:bodyPr>
          <a:lstStyle/>
          <a:p>
            <a:pPr algn="just"/>
            <a:r>
              <a:rPr lang="ru-RU" sz="2400" dirty="0">
                <a:solidFill>
                  <a:srgbClr val="002060"/>
                </a:solidFill>
              </a:rPr>
              <a:t>С целью профилактики инфарктов, инсультов, неинфекционных заболеваний проведено 144 лекции в Центрах московского долголетия ОБС, ОБЮ и Царицыно.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Проведение на базе отделения профилактики обучающих семинаров и лекций по профилактике сердечно-сосудистых и онкологических заболеваний.</a:t>
            </a:r>
          </a:p>
          <a:p>
            <a:pPr algn="just"/>
            <a:r>
              <a:rPr lang="ru-RU" sz="2400" dirty="0">
                <a:solidFill>
                  <a:srgbClr val="002060"/>
                </a:solidFill>
              </a:rPr>
              <a:t>Опубликование на официальном сайте поликлиники статей и материалов по предотвращению развития социально значимых заболеваний.</a:t>
            </a:r>
          </a:p>
          <a:p>
            <a:endParaRPr lang="ru-RU" sz="1300" dirty="0"/>
          </a:p>
          <a:p>
            <a:endParaRPr lang="ru-RU" sz="1300" dirty="0"/>
          </a:p>
          <a:p>
            <a:endParaRPr lang="ru-RU" sz="1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5" r="43000"/>
          <a:stretch/>
        </p:blipFill>
        <p:spPr>
          <a:xfrm>
            <a:off x="288032" y="818545"/>
            <a:ext cx="4824537" cy="6066838"/>
          </a:xfrm>
          <a:prstGeom prst="rect">
            <a:avLst/>
          </a:prstGeom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5231904" y="692696"/>
            <a:ext cx="6552728" cy="0"/>
          </a:xfrm>
          <a:prstGeom prst="line">
            <a:avLst/>
          </a:prstGeom>
          <a:ln w="571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476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Заголовок 1"/>
          <p:cNvSpPr>
            <a:spLocks noGrp="1"/>
          </p:cNvSpPr>
          <p:nvPr>
            <p:ph type="title"/>
          </p:nvPr>
        </p:nvSpPr>
        <p:spPr>
          <a:xfrm>
            <a:off x="263352" y="549275"/>
            <a:ext cx="11233248" cy="71948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Диспансеризация и профилактические осмотры</a:t>
            </a: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120755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0" r="18791"/>
          <a:stretch/>
        </p:blipFill>
        <p:spPr>
          <a:xfrm>
            <a:off x="8274559" y="2949526"/>
            <a:ext cx="3453570" cy="3771949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15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730399" y="4363427"/>
            <a:ext cx="2232248" cy="5463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2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79376" y="4259413"/>
            <a:ext cx="6027911" cy="261610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Профилактические осмотры – дополнительно прошли ещё 19833 человека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120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Итоги диспансеризации и профосмотров:</a:t>
            </a:r>
          </a:p>
          <a:p>
            <a:pPr marL="71755" marR="71755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 группа здоровья –          16038 (13,0%)</a:t>
            </a:r>
          </a:p>
          <a:p>
            <a:pPr marL="71755" marR="71755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 группа здоровья –         12378 (10,0%)</a:t>
            </a:r>
          </a:p>
          <a:p>
            <a:pPr marL="71755" marR="71755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 а группа здоровья –     49929 (40,4%)</a:t>
            </a:r>
          </a:p>
          <a:p>
            <a:pPr marL="71755" marR="71755"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III</a:t>
            </a:r>
            <a:r>
              <a:rPr lang="en-US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 группа здоровья –     45317 (36,6%)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826326035"/>
              </p:ext>
            </p:extLst>
          </p:nvPr>
        </p:nvGraphicFramePr>
        <p:xfrm>
          <a:off x="730399" y="1412776"/>
          <a:ext cx="3853434" cy="2736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E6E1D3A4-87EE-4BFD-98C3-DB9749262F91}"/>
              </a:ext>
            </a:extLst>
          </p:cNvPr>
          <p:cNvSpPr/>
          <p:nvPr/>
        </p:nvSpPr>
        <p:spPr>
          <a:xfrm>
            <a:off x="6600056" y="1421098"/>
            <a:ext cx="5040559" cy="169277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71755" marR="71755">
              <a:spcAft>
                <a:spcPts val="0"/>
              </a:spcAft>
            </a:pPr>
            <a:r>
              <a:rPr lang="ru-RU" sz="20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Выявлено:</a:t>
            </a:r>
          </a:p>
          <a:p>
            <a:pPr marL="71755" marR="71755">
              <a:spcAft>
                <a:spcPts val="0"/>
              </a:spcAft>
            </a:pPr>
            <a:endParaRPr lang="ru-RU" sz="2000" b="1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Онкологические заболевания – 99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Болезни сердечно-сосудистой системы – 3427</a:t>
            </a:r>
          </a:p>
          <a:p>
            <a:pPr marL="71755" marR="71755"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Сахарный диабет – 13</a:t>
            </a:r>
          </a:p>
          <a:p>
            <a:pPr marL="71755" marR="71755">
              <a:spcAft>
                <a:spcPts val="0"/>
              </a:spcAft>
            </a:pPr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7899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1"/>
            <a:ext cx="12192000" cy="645574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695326" y="2708920"/>
            <a:ext cx="5112642" cy="316835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695324" y="549275"/>
            <a:ext cx="11161315" cy="1007517"/>
          </a:xfrm>
        </p:spPr>
        <p:txBody>
          <a:bodyPr anchor="t">
            <a:normAutofit fontScale="90000"/>
          </a:bodyPr>
          <a:lstStyle/>
          <a:p>
            <a:r>
              <a:rPr lang="ru-RU" sz="30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                               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Прививочная работа</a:t>
            </a:r>
            <a:b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Вакцинация от гриппа в </a:t>
            </a:r>
            <a:r>
              <a:rPr lang="ru-RU" sz="1800" b="1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эпидсезон</a:t>
            </a: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проводилась как в прививочных кабинетах, так и мобильными</a:t>
            </a:r>
            <a:b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бригадами на предприятиях и в организациях</a:t>
            </a:r>
            <a:r>
              <a:rPr lang="ru-RU" sz="1800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43143" y="1875065"/>
            <a:ext cx="5791876" cy="4944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 поликлинике проводилась иммунизация: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В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гепатита 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дифтерии/столбняка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кори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краснухи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Вакцинация, ревакцинация против клещевого энцефалита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пневмококковой инфекции</a:t>
            </a: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</a:t>
            </a: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шигеллёза</a:t>
            </a:r>
            <a:endParaRPr lang="ru-RU" sz="16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Вакцинация против менингита (призывникам)</a:t>
            </a:r>
          </a:p>
          <a:p>
            <a:pPr>
              <a:lnSpc>
                <a:spcPct val="150000"/>
              </a:lnSpc>
            </a:pPr>
            <a:r>
              <a:rPr lang="ru-RU" sz="16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Диаскин</a:t>
            </a:r>
            <a:r>
              <a:rPr lang="ru-RU" sz="16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-тест</a:t>
            </a:r>
          </a:p>
          <a:p>
            <a:pPr>
              <a:lnSpc>
                <a:spcPct val="150000"/>
              </a:lnSpc>
            </a:pPr>
            <a:endParaRPr lang="ru-RU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7536160" y="2708920"/>
            <a:ext cx="3721421" cy="3384376"/>
          </a:xfrm>
          <a:prstGeom prst="ellipse">
            <a:avLst/>
          </a:prstGeom>
          <a:solidFill>
            <a:srgbClr val="49BE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3" name="Прямая со стрелкой 12"/>
          <p:cNvCxnSpPr/>
          <p:nvPr/>
        </p:nvCxnSpPr>
        <p:spPr>
          <a:xfrm>
            <a:off x="5915394" y="4592456"/>
            <a:ext cx="814146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915394" y="2348880"/>
            <a:ext cx="14532" cy="432048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Прямоугольник 15"/>
          <p:cNvSpPr/>
          <p:nvPr/>
        </p:nvSpPr>
        <p:spPr>
          <a:xfrm>
            <a:off x="7608168" y="5015498"/>
            <a:ext cx="3024336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0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Roboto" panose="02000000000000000000" pitchFamily="2" charset="0"/>
              </a:rPr>
              <a:t>100%</a:t>
            </a:r>
            <a:endParaRPr lang="ru-RU" sz="5000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7306054" y="4305097"/>
            <a:ext cx="3672407" cy="788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Планы по вакцинации </a:t>
            </a:r>
            <a:b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на </a:t>
            </a:r>
            <a:r>
              <a:rPr lang="ru-RU" sz="1600" dirty="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2024</a:t>
            </a:r>
            <a:r>
              <a:rPr lang="ru-RU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 выполнены на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718" y="2348880"/>
            <a:ext cx="1988722" cy="1988722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0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551383" y="4221088"/>
            <a:ext cx="11179254" cy="2520280"/>
          </a:xfrm>
          <a:prstGeom prst="roundRect">
            <a:avLst/>
          </a:prstGeom>
          <a:solidFill>
            <a:srgbClr val="B7E4E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2020" y="1072529"/>
            <a:ext cx="11179254" cy="249912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Заголовок 1"/>
          <p:cNvSpPr>
            <a:spLocks noGrp="1"/>
          </p:cNvSpPr>
          <p:nvPr>
            <p:ph type="title"/>
          </p:nvPr>
        </p:nvSpPr>
        <p:spPr>
          <a:xfrm>
            <a:off x="695325" y="549275"/>
            <a:ext cx="10729267" cy="768477"/>
          </a:xfrm>
        </p:spPr>
        <p:txBody>
          <a:bodyPr anchor="t"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Создание комфортных условий для пациентов</a:t>
            </a:r>
            <a: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/>
            </a:r>
            <a:br>
              <a:rPr lang="ru-RU" sz="3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endParaRPr lang="ru-RU" sz="3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1559499" y="5856727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Создание достаточного количества посадочных мест для ожидания приема</a:t>
            </a: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805264"/>
            <a:ext cx="741345" cy="741345"/>
          </a:xfrm>
          <a:prstGeom prst="rect">
            <a:avLst/>
          </a:prstGeom>
        </p:spPr>
      </p:pic>
      <p:sp>
        <p:nvSpPr>
          <p:cNvPr id="33" name="Прямоугольник 32"/>
          <p:cNvSpPr/>
          <p:nvPr/>
        </p:nvSpPr>
        <p:spPr>
          <a:xfrm>
            <a:off x="1559499" y="4975469"/>
            <a:ext cx="38164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Разделение потоков здоровых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 болеющих пациентов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4931545"/>
            <a:ext cx="669335" cy="669335"/>
          </a:xfrm>
          <a:prstGeom prst="rect">
            <a:avLst/>
          </a:prstGeom>
        </p:spPr>
      </p:pic>
      <p:sp>
        <p:nvSpPr>
          <p:cNvPr id="36" name="Прямоугольник 35"/>
          <p:cNvSpPr/>
          <p:nvPr/>
        </p:nvSpPr>
        <p:spPr>
          <a:xfrm>
            <a:off x="6690074" y="5856727"/>
            <a:ext cx="50405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Визуальный контроль пациентов, </a:t>
            </a:r>
            <a:endParaRPr lang="en-US" sz="1400" b="1" dirty="0">
              <a:solidFill>
                <a:srgbClr val="002060"/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находящихся в очереди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07968" y="5661248"/>
            <a:ext cx="720080" cy="720080"/>
          </a:xfrm>
          <a:prstGeom prst="rect">
            <a:avLst/>
          </a:prstGeom>
        </p:spPr>
      </p:pic>
      <p:sp>
        <p:nvSpPr>
          <p:cNvPr id="41" name="Прямоугольник 40"/>
          <p:cNvSpPr/>
          <p:nvPr/>
        </p:nvSpPr>
        <p:spPr>
          <a:xfrm>
            <a:off x="6690075" y="4975469"/>
            <a:ext cx="50405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Информирование пациентов о движении «живой» очереди через информационное табло</a:t>
            </a:r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5903" y="4931545"/>
            <a:ext cx="702145" cy="700774"/>
          </a:xfrm>
          <a:prstGeom prst="rect">
            <a:avLst/>
          </a:prstGeom>
        </p:spPr>
      </p:pic>
      <p:sp>
        <p:nvSpPr>
          <p:cNvPr id="43" name="Прямоугольник 42"/>
          <p:cNvSpPr/>
          <p:nvPr/>
        </p:nvSpPr>
        <p:spPr>
          <a:xfrm>
            <a:off x="688534" y="4461771"/>
            <a:ext cx="1088114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Положительный эффект от организации зон комфортного ожидания.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1012978" y="1316729"/>
            <a:ext cx="1057103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Консультативная помощь сотрудниками МФЦ при входе в поликлинику, в том числе у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инфоматов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Зоны для покупки и приёма пищи (буфеты), кулеры, </a:t>
            </a: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пурифайеры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Туалетные комнаты на каждом этаже, в том числе для МГН.</a:t>
            </a:r>
          </a:p>
          <a:p>
            <a:pPr marL="285750" indent="-285750">
              <a:buFontTx/>
              <a:buChar char="-"/>
            </a:pPr>
            <a:r>
              <a:rPr lang="ru-RU" dirty="0" err="1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Бахиломашины</a:t>
            </a: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Фильтры-боксы для разделения потока соматических и контактных пациентов.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Зоны комфортного ожидания приёма дежурного врача.</a:t>
            </a:r>
          </a:p>
          <a:p>
            <a:pPr marL="285750" indent="-285750">
              <a:buFontTx/>
              <a:buChar char="-"/>
            </a:pPr>
            <a:r>
              <a:rPr lang="ru-RU" dirty="0">
                <a:solidFill>
                  <a:srgbClr val="00206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Унифицированная система навигации.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238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4"/>
            <a:ext cx="4567990" cy="44575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dirty="0" smtClean="0">
                <a:solidFill>
                  <a:schemeClr val="tx2">
                    <a:alpha val="80000"/>
                  </a:schemeClr>
                </a:solidFill>
              </a:rPr>
              <a:t>Раздел </a:t>
            </a:r>
            <a:r>
              <a:rPr lang="ru-RU" sz="5400" dirty="0">
                <a:solidFill>
                  <a:schemeClr val="tx2">
                    <a:alpha val="80000"/>
                  </a:schemeClr>
                </a:solidFill>
              </a:rPr>
              <a:t>2 </a:t>
            </a:r>
            <a:r>
              <a:rPr lang="ru-RU" sz="5400" dirty="0" err="1" smtClean="0">
                <a:solidFill>
                  <a:schemeClr val="tx2">
                    <a:alpha val="80000"/>
                  </a:schemeClr>
                </a:solidFill>
              </a:rPr>
              <a:t>Пациенто</a:t>
            </a:r>
            <a:r>
              <a:rPr lang="ru-RU" sz="5400" dirty="0" smtClean="0">
                <a:solidFill>
                  <a:schemeClr val="tx2">
                    <a:alpha val="80000"/>
                  </a:schemeClr>
                </a:solidFill>
              </a:rPr>
              <a:t>-ориентированность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007903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Скругленный прямоугольник 44"/>
          <p:cNvSpPr/>
          <p:nvPr/>
        </p:nvSpPr>
        <p:spPr>
          <a:xfrm>
            <a:off x="9402952" y="1700808"/>
            <a:ext cx="2052228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7" name="Прямая соединительная линия 66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Заголовок 1"/>
          <p:cNvSpPr>
            <a:spLocks noGrp="1"/>
          </p:cNvSpPr>
          <p:nvPr>
            <p:ph type="title"/>
          </p:nvPr>
        </p:nvSpPr>
        <p:spPr>
          <a:xfrm>
            <a:off x="407368" y="549275"/>
            <a:ext cx="11305255" cy="541655"/>
          </a:xfrm>
        </p:spPr>
        <p:txBody>
          <a:bodyPr>
            <a:normAutofit fontScale="90000"/>
          </a:bodyPr>
          <a:lstStyle/>
          <a:p>
            <a:r>
              <a:rPr lang="ru-RU" sz="3000" b="1" dirty="0" err="1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Пациентоориентированность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в работе поликлиники в </a:t>
            </a:r>
            <a:r>
              <a:rPr lang="ru-RU" sz="3000" b="1" dirty="0">
                <a:solidFill>
                  <a:srgbClr val="0070C0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2024</a:t>
            </a:r>
            <a:r>
              <a:rPr lang="ru-RU" sz="30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году</a:t>
            </a:r>
          </a:p>
        </p:txBody>
      </p:sp>
      <p:grpSp>
        <p:nvGrpSpPr>
          <p:cNvPr id="3" name="Группа 2"/>
          <p:cNvGrpSpPr/>
          <p:nvPr/>
        </p:nvGrpSpPr>
        <p:grpSpPr>
          <a:xfrm>
            <a:off x="5861727" y="1157073"/>
            <a:ext cx="2754552" cy="5584295"/>
            <a:chOff x="2882606" y="1157073"/>
            <a:chExt cx="2052228" cy="5584295"/>
          </a:xfrm>
        </p:grpSpPr>
        <p:sp>
          <p:nvSpPr>
            <p:cNvPr id="63" name="Скругленный прямоугольник 62"/>
            <p:cNvSpPr/>
            <p:nvPr/>
          </p:nvSpPr>
          <p:spPr>
            <a:xfrm>
              <a:off x="2882606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/>
            <p:cNvSpPr/>
            <p:nvPr/>
          </p:nvSpPr>
          <p:spPr>
            <a:xfrm>
              <a:off x="3284942" y="2440487"/>
              <a:ext cx="164989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Повышение комфорта пребывания</a:t>
              </a:r>
            </a:p>
          </p:txBody>
        </p:sp>
        <p:sp>
          <p:nvSpPr>
            <p:cNvPr id="75" name="Прямоугольник 74"/>
            <p:cNvSpPr/>
            <p:nvPr/>
          </p:nvSpPr>
          <p:spPr>
            <a:xfrm>
              <a:off x="3204843" y="2924944"/>
              <a:ext cx="1617638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унифицированной системы навигации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Создание зон комфортного ожидания приема дежурного врача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Единая брендовая медицинская форма для всего персонала поликлиники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Внедрение московского стандарта 2.0 во всех филиалах поликлиники</a:t>
              </a:r>
            </a:p>
          </p:txBody>
        </p:sp>
        <p:sp>
          <p:nvSpPr>
            <p:cNvPr id="32" name="Овал 31"/>
            <p:cNvSpPr/>
            <p:nvPr/>
          </p:nvSpPr>
          <p:spPr>
            <a:xfrm>
              <a:off x="3319565" y="1157073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3523" y="1250618"/>
              <a:ext cx="944409" cy="944409"/>
            </a:xfrm>
            <a:prstGeom prst="rect">
              <a:avLst/>
            </a:prstGeom>
          </p:spPr>
        </p:pic>
      </p:grpSp>
      <p:grpSp>
        <p:nvGrpSpPr>
          <p:cNvPr id="2" name="Группа 1"/>
          <p:cNvGrpSpPr/>
          <p:nvPr/>
        </p:nvGrpSpPr>
        <p:grpSpPr>
          <a:xfrm>
            <a:off x="3071655" y="1157072"/>
            <a:ext cx="2644120" cy="5705121"/>
            <a:chOff x="695325" y="1100084"/>
            <a:chExt cx="2052228" cy="5641284"/>
          </a:xfrm>
        </p:grpSpPr>
        <p:sp>
          <p:nvSpPr>
            <p:cNvPr id="62" name="Скругленный прямоугольник 61"/>
            <p:cNvSpPr/>
            <p:nvPr/>
          </p:nvSpPr>
          <p:spPr>
            <a:xfrm>
              <a:off x="695325" y="1700808"/>
              <a:ext cx="2052228" cy="5040560"/>
            </a:xfrm>
            <a:prstGeom prst="roundRect">
              <a:avLst>
                <a:gd name="adj" fmla="val 3463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9" name="Прямоугольник 68"/>
            <p:cNvSpPr/>
            <p:nvPr/>
          </p:nvSpPr>
          <p:spPr>
            <a:xfrm>
              <a:off x="695325" y="2440487"/>
              <a:ext cx="204319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Открытая информационная среда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695325" y="2924944"/>
              <a:ext cx="2052228" cy="24929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Возможность до приёма ответить в чат-боте на вопросы в приложении ЕМИАС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Оцифровка всех документов, которые отсутствуют в ЕМИАС, что позволяет врачу увидеть необходимую информацию, не копируя документы пациента 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ru-RU" sz="1200" b="1" dirty="0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Интеграция ЕМИАС и портала </a:t>
              </a:r>
              <a:r>
                <a:rPr lang="ru-RU" sz="1200" b="1" dirty="0" err="1">
                  <a:solidFill>
                    <a:srgbClr val="002060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Госуслуг</a:t>
              </a:r>
              <a:endPara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  <a:p>
              <a:endParaRPr lang="ru-RU" sz="12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sp>
          <p:nvSpPr>
            <p:cNvPr id="35" name="Овал 34"/>
            <p:cNvSpPr/>
            <p:nvPr/>
          </p:nvSpPr>
          <p:spPr>
            <a:xfrm>
              <a:off x="878669" y="1100084"/>
              <a:ext cx="1264928" cy="1264928"/>
            </a:xfrm>
            <a:prstGeom prst="ellipse">
              <a:avLst/>
            </a:prstGeom>
            <a:solidFill>
              <a:srgbClr val="D3EF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5574" y="1288955"/>
              <a:ext cx="783962" cy="783962"/>
            </a:xfrm>
            <a:prstGeom prst="rect">
              <a:avLst/>
            </a:prstGeom>
          </p:spPr>
        </p:pic>
      </p:grpSp>
      <p:sp>
        <p:nvSpPr>
          <p:cNvPr id="64" name="Скругленный прямоугольник 63"/>
          <p:cNvSpPr/>
          <p:nvPr/>
        </p:nvSpPr>
        <p:spPr>
          <a:xfrm>
            <a:off x="8832304" y="1757797"/>
            <a:ext cx="2622876" cy="5040560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1" name="Прямоугольник 70"/>
          <p:cNvSpPr/>
          <p:nvPr/>
        </p:nvSpPr>
        <p:spPr>
          <a:xfrm>
            <a:off x="8904311" y="2477386"/>
            <a:ext cx="25508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Повышение доступности медицинской  помощи</a:t>
            </a:r>
          </a:p>
        </p:txBody>
      </p:sp>
      <p:sp>
        <p:nvSpPr>
          <p:cNvPr id="76" name="Прямоугольник 75"/>
          <p:cNvSpPr/>
          <p:nvPr/>
        </p:nvSpPr>
        <p:spPr>
          <a:xfrm>
            <a:off x="8904312" y="2924944"/>
            <a:ext cx="216023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ru-RU" sz="12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Увеличение доли врачей общей практики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Доступность врачей специалистов: кардиолога, невролога, эндокринолога и других в каждом здании поликлиники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проактивного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диспансерного наблюдения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Программы для пациентов с ХСН и заболеваниями ССС </a:t>
            </a:r>
          </a:p>
        </p:txBody>
      </p:sp>
      <p:sp>
        <p:nvSpPr>
          <p:cNvPr id="37" name="Овал 36"/>
          <p:cNvSpPr/>
          <p:nvPr/>
        </p:nvSpPr>
        <p:spPr>
          <a:xfrm>
            <a:off x="9511278" y="114545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8" name="Рисунок 3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1980" y="1336152"/>
            <a:ext cx="883524" cy="883524"/>
          </a:xfrm>
          <a:prstGeom prst="rect">
            <a:avLst/>
          </a:prstGeom>
        </p:spPr>
      </p:pic>
      <p:sp>
        <p:nvSpPr>
          <p:cNvPr id="66" name="Скругленный прямоугольник 65"/>
          <p:cNvSpPr/>
          <p:nvPr/>
        </p:nvSpPr>
        <p:spPr>
          <a:xfrm>
            <a:off x="551384" y="1789537"/>
            <a:ext cx="2376264" cy="4951831"/>
          </a:xfrm>
          <a:prstGeom prst="roundRect">
            <a:avLst>
              <a:gd name="adj" fmla="val 3463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206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справочно-информационного отдела и входной группы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Администраторы МФЦ – помощь в записи через </a:t>
            </a:r>
            <a:r>
              <a:rPr lang="ru-RU" sz="1200" b="1" dirty="0" err="1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инфоматы</a:t>
            </a: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мониторинг очередей около медицинских постов и коридоров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Внедрение «Бережливых технологий»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12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Развитие телемедицинских технологий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695400" y="2440487"/>
            <a:ext cx="206452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Оптимизация работы поликлиники</a:t>
            </a:r>
          </a:p>
        </p:txBody>
      </p:sp>
      <p:sp>
        <p:nvSpPr>
          <p:cNvPr id="41" name="Овал 40"/>
          <p:cNvSpPr/>
          <p:nvPr/>
        </p:nvSpPr>
        <p:spPr>
          <a:xfrm>
            <a:off x="1101344" y="1113710"/>
            <a:ext cx="1264928" cy="1264928"/>
          </a:xfrm>
          <a:prstGeom prst="ellipse">
            <a:avLst/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096" y="1317644"/>
            <a:ext cx="837130" cy="837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94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" name="Group 103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7" name="Straight Connector 104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105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106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107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8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09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10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11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12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13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14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15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16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17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118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19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20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121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22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3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124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125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26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127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128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129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130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131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132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Заголовок 1">
            <a:extLst>
              <a:ext uri="{FF2B5EF4-FFF2-40B4-BE49-F238E27FC236}">
                <a16:creationId xmlns="" xmlns:a16="http://schemas.microsoft.com/office/drawing/2014/main" id="{613B7D6E-FA28-E59A-2C89-A7176FB75AE4}"/>
              </a:ext>
            </a:extLst>
          </p:cNvPr>
          <p:cNvSpPr txBox="1">
            <a:spLocks/>
          </p:cNvSpPr>
          <p:nvPr/>
        </p:nvSpPr>
        <p:spPr>
          <a:xfrm>
            <a:off x="457199" y="732349"/>
            <a:ext cx="11039477" cy="8964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400" dirty="0" smtClean="0">
                <a:solidFill>
                  <a:schemeClr val="tx2"/>
                </a:solidFill>
              </a:rPr>
              <a:t>Объединение </a:t>
            </a:r>
            <a:r>
              <a:rPr lang="ru-RU" sz="3600" dirty="0" smtClean="0">
                <a:solidFill>
                  <a:schemeClr val="tx2"/>
                </a:solidFill>
              </a:rPr>
              <a:t>ГБУЗ «ГП №166 ДЗМ»</a:t>
            </a:r>
            <a:r>
              <a:rPr lang="ru-RU" sz="3600" dirty="0">
                <a:solidFill>
                  <a:schemeClr val="tx2"/>
                </a:solidFill>
              </a:rPr>
              <a:t> </a:t>
            </a:r>
            <a:r>
              <a:rPr lang="ru-RU" sz="3600" dirty="0" smtClean="0">
                <a:solidFill>
                  <a:schemeClr val="tx2"/>
                </a:solidFill>
              </a:rPr>
              <a:t>и ГБУЗ </a:t>
            </a:r>
            <a:r>
              <a:rPr lang="ru-RU" sz="3600" dirty="0">
                <a:solidFill>
                  <a:schemeClr val="tx2"/>
                </a:solidFill>
              </a:rPr>
              <a:t>«ГП №210 ДЗМ» </a:t>
            </a:r>
            <a:endParaRPr lang="ru-RU" sz="3400" dirty="0">
              <a:solidFill>
                <a:schemeClr val="tx2"/>
              </a:solidFill>
            </a:endParaRPr>
          </a:p>
        </p:txBody>
      </p:sp>
      <p:sp>
        <p:nvSpPr>
          <p:cNvPr id="38" name="Объект 2">
            <a:extLst>
              <a:ext uri="{FF2B5EF4-FFF2-40B4-BE49-F238E27FC236}">
                <a16:creationId xmlns="" xmlns:a16="http://schemas.microsoft.com/office/drawing/2014/main" id="{E9CD0F80-299A-557A-DF2A-E397D6D42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2060848"/>
            <a:ext cx="11327433" cy="421347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 smtClean="0">
                <a:solidFill>
                  <a:schemeClr val="tx2">
                    <a:alpha val="80000"/>
                  </a:schemeClr>
                </a:solidFill>
                <a:effectLst/>
              </a:rPr>
              <a:t>ПЕРЕКРЕПЛЕНИЕ ПАЦИЕНТОВ, ПРЕОБРАЗОВАНИЯ  </a:t>
            </a:r>
            <a:r>
              <a:rPr lang="ru-RU" sz="2000" dirty="0">
                <a:solidFill>
                  <a:schemeClr val="tx2">
                    <a:alpha val="80000"/>
                  </a:schemeClr>
                </a:solidFill>
                <a:effectLst/>
              </a:rPr>
              <a:t>АМБУЛАТОРНО-ПОЛИКЛИНИЧЕСКОГО ЗВЕНА В ГОРОДЕ МОСКВЕ И ВНЕДРЕНИЕ НОВОГО ПОДХОДА В УПРАВЛЕНИИ МЕДИЦИНСКИМИ ОРГАНИЗАЦИЯМИ ПРОВОДИТСЯ С ЦЕЛЬЮ: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>
                    <a:alpha val="80000"/>
                  </a:schemeClr>
                </a:solidFill>
                <a:effectLst/>
              </a:rPr>
              <a:t>ПОВЫШЕНИЯ УДОВЛЕТВОРЕННОСТИ НАСЕЛЕНИЯ КАЧЕСТВОМ ОКАЗЫВАЕМЫХ УСЛУГ В РАМКАХ РЕАЛИЗАЦИИ НОВОГО «МОСКОВСКОГО СТАНДАРТА ПОЛИКЛИНИК»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>
                    <a:alpha val="80000"/>
                  </a:schemeClr>
                </a:solidFill>
                <a:effectLst/>
              </a:rPr>
              <a:t>РОСТА УРОВНЯ УДОВЛЕТВОРЕННОСТИ ПАЦИЕНТОВ ПРИ ПОСЕЩЕНИИ ПОЛИКЛИНИК ЗА СЧЕТ УМЕНЬШЕНИЯ ОЧЕРЕДЕЙ ПРИ ОЖИДАНИИ ПРИЕМА ВРАЧЕЙ, ВЫПОЛНЕНИЯ ИССЛЕДОВАНИЙ, ПОВЫШЕНИЯ ЭФФЕКТИВНОСТИ РАБОТЫ СОТРУДНИКОВ</a:t>
            </a:r>
          </a:p>
          <a:p>
            <a:pPr>
              <a:lnSpc>
                <a:spcPct val="100000"/>
              </a:lnSpc>
            </a:pPr>
            <a:r>
              <a:rPr lang="ru-RU" sz="2000" dirty="0">
                <a:solidFill>
                  <a:schemeClr val="tx2">
                    <a:alpha val="80000"/>
                  </a:schemeClr>
                </a:solidFill>
              </a:rPr>
              <a:t>КОНЦЕНТРАЦИИ РЕСУРСОВ МЕДИЦИНСКИХ ОРГАНИЗАЦИЙ</a:t>
            </a:r>
            <a:endParaRPr lang="ru-RU" sz="2000" dirty="0">
              <a:solidFill>
                <a:schemeClr val="tx2">
                  <a:alpha val="80000"/>
                </a:schemeClr>
              </a:solidFill>
              <a:effectLst/>
            </a:endParaRPr>
          </a:p>
          <a:p>
            <a:pPr>
              <a:lnSpc>
                <a:spcPct val="100000"/>
              </a:lnSpc>
            </a:pPr>
            <a:endParaRPr lang="ru-RU" sz="2000" dirty="0">
              <a:solidFill>
                <a:schemeClr val="tx2">
                  <a:alpha val="8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11312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4"/>
            <a:ext cx="4567990" cy="486033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z="5400" dirty="0" smtClean="0">
                <a:solidFill>
                  <a:schemeClr val="tx2">
                    <a:alpha val="80000"/>
                  </a:schemeClr>
                </a:solidFill>
              </a:rPr>
              <a:t>Раздел 3 </a:t>
            </a:r>
            <a:r>
              <a:rPr lang="ru-RU" sz="5400" dirty="0">
                <a:solidFill>
                  <a:schemeClr val="tx2">
                    <a:alpha val="80000"/>
                  </a:schemeClr>
                </a:solidFill>
              </a:rPr>
              <a:t>Программа непрерывного обучения медицинских работников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999374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="" xmlns:a16="http://schemas.microsoft.com/office/drawing/2014/main" id="{8E7E1993-6448-42F8-8FB3-76104F45B34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3CDAD724-AF32-45EC-B0B9-360C73C9D26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ight Triangle 12">
            <a:extLst>
              <a:ext uri="{FF2B5EF4-FFF2-40B4-BE49-F238E27FC236}">
                <a16:creationId xmlns="" xmlns:a16="http://schemas.microsoft.com/office/drawing/2014/main" id="{2391C84E-C2EA-44FC-A7D1-FAE3E28505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8900000">
            <a:off x="408102" y="-284146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47B3131A-B518-43E5-A896-E9D654A4863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476355E6-7A00-4B30-A47B-80EF0D0D6BD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97D0B06C-9FFD-42E8-B19F-062C248CD72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="" xmlns:a16="http://schemas.microsoft.com/office/drawing/2014/main" id="{95291278-5FDA-45C6-B93E-1FA6D9130B0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FFF95DF7-BFEE-4791-A691-BAF693F38F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C7C504F1-5AA9-45F5-9030-22533885AFA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ED75999E-3496-4713-8046-AC17DB26687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06B91000-D71E-40A8-AA8F-E9BB106A8C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9A9D188E-6FDB-47DE-A5FB-728E56BD044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DD98C242-C677-4CF5-A189-52C3ADAFD75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A9D7CD7F-137F-42DC-AFFA-52D9B8DF598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9E3C1C05-EF55-47B3-B1D8-5491163376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8E6BE961-4385-4384-B028-D57AA88EF5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F98288B9-9DC0-41DF-BDC2-329675E1424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AA97B8C6-FF63-4B6A-913C-50CB2EB7BD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F3734427-CEE3-45F9-8CDE-7DC28971615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443404-2D71-4E54-86D6-DB0D769AA4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C94E908-A14E-4E7A-B4FC-BB9D82FD0F3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A2E257B4-59EA-43CC-A20C-D2755D26B4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11037FBF-2F84-4578-9624-4E6D1076661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26E3BDC-D7FC-4C7E-9F35-1D05C9D545D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4E39965B-216F-478B-8653-0F7B877C0B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E2116FC6-1CFC-4E87-8431-E7833BFB75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97829DA6-D97C-490E-BEEF-83832787DE1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9495B6D3-A3B6-4636-A210-AFC128284F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A2462476-3252-49A1-93CE-4FA22B830CF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E3C18803-7708-483D-8CE3-0992784BB5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8B4024AE-5222-4804-AA42-E7A4C0B970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414FBE75-ECC4-4BB7-92B2-74D6CF6864E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F7061C60-9F4E-4144-B974-AFB802AF4C0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Rectangle 45">
            <a:extLst>
              <a:ext uri="{FF2B5EF4-FFF2-40B4-BE49-F238E27FC236}">
                <a16:creationId xmlns="" xmlns:a16="http://schemas.microsoft.com/office/drawing/2014/main" id="{BA4D4000-2689-4306-BBA6-BF744AB5F8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206893" y="191033"/>
            <a:ext cx="7763540" cy="606558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aphicFrame>
        <p:nvGraphicFramePr>
          <p:cNvPr id="5" name="Объект 2">
            <a:extLst>
              <a:ext uri="{FF2B5EF4-FFF2-40B4-BE49-F238E27FC236}">
                <a16:creationId xmlns="" xmlns:a16="http://schemas.microsoft.com/office/drawing/2014/main" id="{EBBD38CD-B5CB-399D-F0BE-A43A749E29D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887671"/>
              </p:ext>
            </p:extLst>
          </p:nvPr>
        </p:nvGraphicFramePr>
        <p:xfrm>
          <a:off x="479375" y="260648"/>
          <a:ext cx="11491057" cy="61639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526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712ED8D-807A-4E94-A9AF-C4467615177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ight Triangle 13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0136" y="1542777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Document 8">
            <a:extLst>
              <a:ext uri="{FF2B5EF4-FFF2-40B4-BE49-F238E27FC236}">
                <a16:creationId xmlns="" xmlns:a16="http://schemas.microsoft.com/office/drawing/2014/main" id="{D8667B21-A39C-4ABB-9CED-0DD4CD73950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5400000">
            <a:off x="6270477" y="924332"/>
            <a:ext cx="6871335" cy="502267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2632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0 w 21600"/>
              <a:gd name="connsiteY4" fmla="*/ 26328 h 47652"/>
              <a:gd name="connsiteX0" fmla="*/ 56 w 21600"/>
              <a:gd name="connsiteY0" fmla="*/ 98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56 w 21600"/>
              <a:gd name="connsiteY4" fmla="*/ 98 h 47652"/>
              <a:gd name="connsiteX0" fmla="*/ 37 w 21600"/>
              <a:gd name="connsiteY0" fmla="*/ 196 h 47652"/>
              <a:gd name="connsiteX1" fmla="*/ 21562 w 21600"/>
              <a:gd name="connsiteY1" fmla="*/ 0 h 47652"/>
              <a:gd name="connsiteX2" fmla="*/ 21600 w 21600"/>
              <a:gd name="connsiteY2" fmla="*/ 43650 h 47652"/>
              <a:gd name="connsiteX3" fmla="*/ 0 w 21600"/>
              <a:gd name="connsiteY3" fmla="*/ 46500 h 47652"/>
              <a:gd name="connsiteX4" fmla="*/ 37 w 21600"/>
              <a:gd name="connsiteY4" fmla="*/ 196 h 47652"/>
              <a:gd name="connsiteX0" fmla="*/ 5 w 21606"/>
              <a:gd name="connsiteY0" fmla="*/ 196 h 47652"/>
              <a:gd name="connsiteX1" fmla="*/ 21568 w 21606"/>
              <a:gd name="connsiteY1" fmla="*/ 0 h 47652"/>
              <a:gd name="connsiteX2" fmla="*/ 21606 w 21606"/>
              <a:gd name="connsiteY2" fmla="*/ 43650 h 47652"/>
              <a:gd name="connsiteX3" fmla="*/ 6 w 21606"/>
              <a:gd name="connsiteY3" fmla="*/ 46500 h 47652"/>
              <a:gd name="connsiteX4" fmla="*/ 5 w 21606"/>
              <a:gd name="connsiteY4" fmla="*/ 196 h 47652"/>
              <a:gd name="connsiteX0" fmla="*/ 3 w 21642"/>
              <a:gd name="connsiteY0" fmla="*/ 1 h 47652"/>
              <a:gd name="connsiteX1" fmla="*/ 21604 w 21642"/>
              <a:gd name="connsiteY1" fmla="*/ 0 h 47652"/>
              <a:gd name="connsiteX2" fmla="*/ 21642 w 21642"/>
              <a:gd name="connsiteY2" fmla="*/ 43650 h 47652"/>
              <a:gd name="connsiteX3" fmla="*/ 42 w 21642"/>
              <a:gd name="connsiteY3" fmla="*/ 46500 h 47652"/>
              <a:gd name="connsiteX4" fmla="*/ 3 w 21642"/>
              <a:gd name="connsiteY4" fmla="*/ 1 h 47652"/>
              <a:gd name="connsiteX0" fmla="*/ 3 w 21642"/>
              <a:gd name="connsiteY0" fmla="*/ 0 h 47651"/>
              <a:gd name="connsiteX1" fmla="*/ 21623 w 21642"/>
              <a:gd name="connsiteY1" fmla="*/ 97 h 47651"/>
              <a:gd name="connsiteX2" fmla="*/ 21642 w 21642"/>
              <a:gd name="connsiteY2" fmla="*/ 43649 h 47651"/>
              <a:gd name="connsiteX3" fmla="*/ 42 w 21642"/>
              <a:gd name="connsiteY3" fmla="*/ 46499 h 47651"/>
              <a:gd name="connsiteX4" fmla="*/ 3 w 21642"/>
              <a:gd name="connsiteY4" fmla="*/ 0 h 47651"/>
              <a:gd name="connsiteX0" fmla="*/ 3 w 21642"/>
              <a:gd name="connsiteY0" fmla="*/ 147 h 47798"/>
              <a:gd name="connsiteX1" fmla="*/ 21623 w 21642"/>
              <a:gd name="connsiteY1" fmla="*/ 0 h 47798"/>
              <a:gd name="connsiteX2" fmla="*/ 21642 w 21642"/>
              <a:gd name="connsiteY2" fmla="*/ 43796 h 47798"/>
              <a:gd name="connsiteX3" fmla="*/ 42 w 21642"/>
              <a:gd name="connsiteY3" fmla="*/ 46646 h 47798"/>
              <a:gd name="connsiteX4" fmla="*/ 3 w 21642"/>
              <a:gd name="connsiteY4" fmla="*/ 147 h 477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642" h="47798">
                <a:moveTo>
                  <a:pt x="3" y="147"/>
                </a:moveTo>
                <a:lnTo>
                  <a:pt x="21623" y="0"/>
                </a:lnTo>
                <a:cubicBezTo>
                  <a:pt x="21623" y="5774"/>
                  <a:pt x="21642" y="38022"/>
                  <a:pt x="21642" y="43796"/>
                </a:cubicBezTo>
                <a:cubicBezTo>
                  <a:pt x="10842" y="43796"/>
                  <a:pt x="10842" y="50396"/>
                  <a:pt x="42" y="46646"/>
                </a:cubicBezTo>
                <a:cubicBezTo>
                  <a:pt x="61" y="31179"/>
                  <a:pt x="-16" y="15614"/>
                  <a:pt x="3" y="147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BB9D99E8-21D5-DB38-576D-B7A3176719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732348"/>
            <a:ext cx="4419600" cy="2240735"/>
          </a:xfrm>
        </p:spPr>
        <p:txBody>
          <a:bodyPr>
            <a:normAutofit/>
          </a:bodyPr>
          <a:lstStyle/>
          <a:p>
            <a:r>
              <a:rPr lang="ru-RU" sz="3400" dirty="0">
                <a:solidFill>
                  <a:schemeClr val="tx2"/>
                </a:solidFill>
              </a:rPr>
              <a:t>Образовательные мероприятия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5330D61-419E-EFBA-DAB7-D394EFE21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1" y="3264832"/>
            <a:ext cx="4419600" cy="298356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chemeClr val="tx2"/>
                </a:solidFill>
              </a:rPr>
              <a:t>Главный врач ГБУЗ «ГП 3210 ДЗМ» д.м.н. Алленов Андрей Михайлович совместно с главным врачом Диагностического центра № 5 д.м.н. Гуляевым Павлом Владимировичем провели лекции по общеврачебной практике для врачей московских поликлиник в здании Правительства Москвы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07416ADE-5D99-6E6F-C48F-0772B2AFA0F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3767" y="954947"/>
            <a:ext cx="6795701" cy="509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302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:a16="http://schemas.microsoft.com/office/drawing/2014/main" xmlns="" id="{A4798C7F-C8CA-4799-BF37-3AB4642CDB6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:a16="http://schemas.microsoft.com/office/drawing/2014/main" xmlns="" id="{87F0794B-55D3-4D2D-BDE7-4688ED321E4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:a16="http://schemas.microsoft.com/office/drawing/2014/main" xmlns="" id="{BE4C795B-1813-4CC6-B03F-8DD130BEAA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:a16="http://schemas.microsoft.com/office/drawing/2014/main" xmlns="" id="{E0F4C04D-5CD8-446B-BE3D-257172E6E4C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:a16="http://schemas.microsoft.com/office/drawing/2014/main" xmlns="" id="{FDDC802E-606F-4F39-84B6-90DF0FE544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:a16="http://schemas.microsoft.com/office/drawing/2014/main" xmlns="" id="{2C5B0C75-0136-4A39-9AB6-0F02C45278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:a16="http://schemas.microsoft.com/office/drawing/2014/main" xmlns="" id="{C5ED2B52-3D40-46DE-8B54-99A4071578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:a16="http://schemas.microsoft.com/office/drawing/2014/main" xmlns="" id="{18BCEC75-1B6B-45B2-8041-8D933FCF60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:a16="http://schemas.microsoft.com/office/drawing/2014/main" xmlns="" id="{6A2FC789-056A-43CC-807E-4262CDC3E0F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:a16="http://schemas.microsoft.com/office/drawing/2014/main" xmlns="" id="{48C32FD3-76B0-40E7-89F2-E9C523210AF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:a16="http://schemas.microsoft.com/office/drawing/2014/main" xmlns="" id="{B82E9447-8362-426C-840A-B6F2231F7B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:a16="http://schemas.microsoft.com/office/drawing/2014/main" xmlns="" id="{2F141DC8-83CE-4C21-A5BA-E2FFF3D866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:a16="http://schemas.microsoft.com/office/drawing/2014/main" xmlns="" id="{512A697C-ECBC-40A9-AC69-BF96A34B91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:a16="http://schemas.microsoft.com/office/drawing/2014/main" xmlns="" id="{D2E988AF-5EFB-43D3-B93F-6E4F41A2C9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:a16="http://schemas.microsoft.com/office/drawing/2014/main" xmlns="" id="{6B312C1B-AAE2-4A6D-ACC7-ABAA75D428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:a16="http://schemas.microsoft.com/office/drawing/2014/main" xmlns="" id="{57B96146-61DA-44D6-A9DF-6DB41FCF2D8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:a16="http://schemas.microsoft.com/office/drawing/2014/main" xmlns="" id="{6B33F93D-4439-46EE-97C4-9CECAAFDCF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:a16="http://schemas.microsoft.com/office/drawing/2014/main" xmlns="" id="{5914B275-A3D7-4BA4-B8CB-E7657100F3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:a16="http://schemas.microsoft.com/office/drawing/2014/main" xmlns="" id="{BD26EF3B-FBE7-4D57-8E01-553F50734A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:a16="http://schemas.microsoft.com/office/drawing/2014/main" xmlns="" id="{6CC1E671-BA54-4B31-9A2E-8F50BC57A2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:a16="http://schemas.microsoft.com/office/drawing/2014/main" xmlns="" id="{A836A704-3624-4ABF-9A67-0F52C2F3EFB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:a16="http://schemas.microsoft.com/office/drawing/2014/main" xmlns="" id="{5FDC385D-BA34-481F-A991-A776E0B1930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:a16="http://schemas.microsoft.com/office/drawing/2014/main" xmlns="" id="{F1EF033A-D8FB-416B-AE51-4E098A27D68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:a16="http://schemas.microsoft.com/office/drawing/2014/main" xmlns="" id="{17C17B48-F458-4E9B-9331-56FCDC5B6A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:a16="http://schemas.microsoft.com/office/drawing/2014/main" xmlns="" id="{07E44A4B-D453-46F0-A83D-AF0B33D5C5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:a16="http://schemas.microsoft.com/office/drawing/2014/main" xmlns="" id="{346BEA9F-314B-440D-AE8D-21E1252EC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:a16="http://schemas.microsoft.com/office/drawing/2014/main" xmlns="" id="{F15EAFD0-4869-4612-ACDE-ABC703104E8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:a16="http://schemas.microsoft.com/office/drawing/2014/main" xmlns="" id="{A0F26706-7F23-4FF0-9CAF-F3C4F47C11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:a16="http://schemas.microsoft.com/office/drawing/2014/main" xmlns="" id="{C0195A72-345A-4E88-8D71-14DB3D1B60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:a16="http://schemas.microsoft.com/office/drawing/2014/main" xmlns="" id="{0DBF51A6-A3BC-49FE-BB01-E8992811774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:a16="http://schemas.microsoft.com/office/drawing/2014/main" xmlns="" id="{A78DF911-744C-419B-83DC-39F270BBF4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:a16="http://schemas.microsoft.com/office/drawing/2014/main" xmlns="" id="{216BB147-20D5-4D93-BDA5-1BC614D6A4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:a16="http://schemas.microsoft.com/office/drawing/2014/main" xmlns="" id="{0A253F60-DE40-4508-A37A-61331DF1D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:a16="http://schemas.microsoft.com/office/drawing/2014/main" xmlns="" id="{9A0D6220-3DFE-4182-9152-9135493A6B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:a16="http://schemas.microsoft.com/office/drawing/2014/main" xmlns="" id="{44C729BC-90F1-4823-A305-F6F124E93A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:a16="http://schemas.microsoft.com/office/drawing/2014/main" xmlns="" id="{640014BD-8822-4EFD-B887-1E95DBBB42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:a16="http://schemas.microsoft.com/office/drawing/2014/main" xmlns="" id="{1E9445DF-509C-4993-834C-4A95C90E301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:a16="http://schemas.microsoft.com/office/drawing/2014/main" xmlns="" id="{FDCB110E-203A-4D63-810B-7AB453AB9B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:a16="http://schemas.microsoft.com/office/drawing/2014/main" xmlns="" id="{F264073E-6737-44FE-BC04-BFEE371334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:a16="http://schemas.microsoft.com/office/drawing/2014/main" xmlns="" id="{6DA24A7E-F63B-4B87-ABA5-BDD8F8F65F7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xmlns="" id="{9CC2C5D2-CEDF-4390-A89D-71DBD7C3771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:a16="http://schemas.microsoft.com/office/drawing/2014/main" xmlns="" id="{8956D0DF-B8DD-44AB-A831-329B2973EE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:a16="http://schemas.microsoft.com/office/drawing/2014/main" xmlns="" id="{7AB17CF4-098C-43B0-A0E0-235CEB55FB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:a16="http://schemas.microsoft.com/office/drawing/2014/main" xmlns="" id="{D3CA7C27-06AF-4DB3-A3B2-F81C41D52B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:a16="http://schemas.microsoft.com/office/drawing/2014/main" xmlns="" id="{8BD2BB17-7774-4215-872F-9CF37633BB6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:a16="http://schemas.microsoft.com/office/drawing/2014/main" xmlns="" id="{22E1C172-AA18-42F1-B952-4791B50351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:a16="http://schemas.microsoft.com/office/drawing/2014/main" xmlns="" id="{C9D5EBAC-D904-4410-A575-1A2B810D888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:a16="http://schemas.microsoft.com/office/drawing/2014/main" xmlns="" id="{8B38425E-0189-47B9-9F42-67DC5386E3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:a16="http://schemas.microsoft.com/office/drawing/2014/main" xmlns="" id="{E6584C8E-A8AC-49AB-8E5B-337E14D4F8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:a16="http://schemas.microsoft.com/office/drawing/2014/main" xmlns="" id="{E8FCDC21-75B9-4F36-AEB4-186CDD994F2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:a16="http://schemas.microsoft.com/office/drawing/2014/main" xmlns="" id="{79AAC1FD-FBB6-4E21-A267-E4B9029BB4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:a16="http://schemas.microsoft.com/office/drawing/2014/main" xmlns="" id="{20FDEAF3-AB6A-41DF-BF11-24512081800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:a16="http://schemas.microsoft.com/office/drawing/2014/main" xmlns="" id="{29F9892F-F26B-4C6F-A949-097D3EBC77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:a16="http://schemas.microsoft.com/office/drawing/2014/main" xmlns="" id="{FCCA59EA-5156-402B-82A4-AAE14B2D9A0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:a16="http://schemas.microsoft.com/office/drawing/2014/main" xmlns="" id="{31E175D8-17F1-46B8-807F-89A75CD4D9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:a16="http://schemas.microsoft.com/office/drawing/2014/main" xmlns="" id="{5AE169C4-F6B2-44D0-A73C-88C304E8A3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:a16="http://schemas.microsoft.com/office/drawing/2014/main" xmlns="" id="{2CE19136-3F8D-4350-A424-8241923BCD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:a16="http://schemas.microsoft.com/office/drawing/2014/main" xmlns="" id="{CF937350-E379-4C45-BC56-20808BBED35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:a16="http://schemas.microsoft.com/office/drawing/2014/main" xmlns="" id="{FE4F6988-3981-46A0-B744-EE972197D43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:a16="http://schemas.microsoft.com/office/drawing/2014/main" xmlns="" id="{EDB419A9-FCB9-4B39-8D9E-91CC0B8E77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:a16="http://schemas.microsoft.com/office/drawing/2014/main" xmlns="" id="{7D6861DB-43A8-4624-9ECC-5A96BE3AF1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:a16="http://schemas.microsoft.com/office/drawing/2014/main" xmlns="" id="{4AFBD701-C20E-441D-8596-4BBBF49556B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xmlns="" id="{73C41C88-00F9-45AF-8D64-37BA70969B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:a16="http://schemas.microsoft.com/office/drawing/2014/main" xmlns="" id="{E6420BDA-21B9-4B17-A82E-A9EB28138A0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:a16="http://schemas.microsoft.com/office/drawing/2014/main" xmlns="" id="{4E1EF4E8-5513-4BF5-BC41-04645281C6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Объект 4" descr="Кисть с розовой краской">
            <a:extLst>
              <a:ext uri="{FF2B5EF4-FFF2-40B4-BE49-F238E27FC236}">
                <a16:creationId xmlns:a16="http://schemas.microsoft.com/office/drawing/2014/main" xmlns="" id="{FA2A3EF5-DCDC-7005-BECD-3209ED740C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340" name="Flowchart: Document 339">
            <a:extLst>
              <a:ext uri="{FF2B5EF4-FFF2-40B4-BE49-F238E27FC236}">
                <a16:creationId xmlns:a16="http://schemas.microsoft.com/office/drawing/2014/main" xmlns="" id="{D22FBD32-C88A-4C1D-BC76-613A93944B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342" name="Group 341">
            <a:extLst>
              <a:ext uri="{FF2B5EF4-FFF2-40B4-BE49-F238E27FC236}">
                <a16:creationId xmlns:a16="http://schemas.microsoft.com/office/drawing/2014/main" xmlns="" id="{CD79EE37-C3B0-49F1-9785-D0E81CA82B9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43" name="Straight Connector 342">
              <a:extLst>
                <a:ext uri="{FF2B5EF4-FFF2-40B4-BE49-F238E27FC236}">
                  <a16:creationId xmlns:a16="http://schemas.microsoft.com/office/drawing/2014/main" xmlns="" id="{FB57EE24-04F7-41C6-B67E-7DA94775032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4" name="Straight Connector 343">
              <a:extLst>
                <a:ext uri="{FF2B5EF4-FFF2-40B4-BE49-F238E27FC236}">
                  <a16:creationId xmlns:a16="http://schemas.microsoft.com/office/drawing/2014/main" xmlns="" id="{27E17265-DA36-47C9-AC4D-01822E7602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5" name="Straight Connector 344">
              <a:extLst>
                <a:ext uri="{FF2B5EF4-FFF2-40B4-BE49-F238E27FC236}">
                  <a16:creationId xmlns:a16="http://schemas.microsoft.com/office/drawing/2014/main" xmlns="" id="{0E35D068-10AF-4241-ADFE-F40CFC9A75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Connector 345">
              <a:extLst>
                <a:ext uri="{FF2B5EF4-FFF2-40B4-BE49-F238E27FC236}">
                  <a16:creationId xmlns:a16="http://schemas.microsoft.com/office/drawing/2014/main" xmlns="" id="{B19D8CB9-3E32-4523-AA97-532E923B65C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7" name="Straight Connector 346">
              <a:extLst>
                <a:ext uri="{FF2B5EF4-FFF2-40B4-BE49-F238E27FC236}">
                  <a16:creationId xmlns:a16="http://schemas.microsoft.com/office/drawing/2014/main" xmlns="" id="{77CF05D3-197B-478D-91B9-1377234BF6E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8" name="Straight Connector 347">
              <a:extLst>
                <a:ext uri="{FF2B5EF4-FFF2-40B4-BE49-F238E27FC236}">
                  <a16:creationId xmlns:a16="http://schemas.microsoft.com/office/drawing/2014/main" xmlns="" id="{2EC49475-B923-4DC6-9257-BD65C25942B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Connector 348">
              <a:extLst>
                <a:ext uri="{FF2B5EF4-FFF2-40B4-BE49-F238E27FC236}">
                  <a16:creationId xmlns:a16="http://schemas.microsoft.com/office/drawing/2014/main" xmlns="" id="{CDB29F5D-09EE-40A0-A705-540E29297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0" name="Straight Connector 349">
              <a:extLst>
                <a:ext uri="{FF2B5EF4-FFF2-40B4-BE49-F238E27FC236}">
                  <a16:creationId xmlns:a16="http://schemas.microsoft.com/office/drawing/2014/main" xmlns="" id="{ACA51D99-F305-4D17-9E03-5D35596257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1" name="Straight Connector 350">
              <a:extLst>
                <a:ext uri="{FF2B5EF4-FFF2-40B4-BE49-F238E27FC236}">
                  <a16:creationId xmlns:a16="http://schemas.microsoft.com/office/drawing/2014/main" xmlns="" id="{2C8330E8-C3AF-44DC-80E5-215237BB79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2" name="Straight Connector 351">
              <a:extLst>
                <a:ext uri="{FF2B5EF4-FFF2-40B4-BE49-F238E27FC236}">
                  <a16:creationId xmlns:a16="http://schemas.microsoft.com/office/drawing/2014/main" xmlns="" id="{DA6C3EC5-2106-4BC2-B570-E24E7C800CC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3" name="Straight Connector 352">
              <a:extLst>
                <a:ext uri="{FF2B5EF4-FFF2-40B4-BE49-F238E27FC236}">
                  <a16:creationId xmlns:a16="http://schemas.microsoft.com/office/drawing/2014/main" xmlns="" id="{6B5CAA0D-896F-46F4-BA95-0C7904A01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4" name="Straight Connector 353">
              <a:extLst>
                <a:ext uri="{FF2B5EF4-FFF2-40B4-BE49-F238E27FC236}">
                  <a16:creationId xmlns:a16="http://schemas.microsoft.com/office/drawing/2014/main" xmlns="" id="{0A459D97-1E10-461B-B7BE-4A5FC85F79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5" name="Straight Connector 354">
              <a:extLst>
                <a:ext uri="{FF2B5EF4-FFF2-40B4-BE49-F238E27FC236}">
                  <a16:creationId xmlns:a16="http://schemas.microsoft.com/office/drawing/2014/main" xmlns="" id="{B6CC35D8-8268-42B8-82BB-2120BD612E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6" name="Straight Connector 355">
              <a:extLst>
                <a:ext uri="{FF2B5EF4-FFF2-40B4-BE49-F238E27FC236}">
                  <a16:creationId xmlns:a16="http://schemas.microsoft.com/office/drawing/2014/main" xmlns="" id="{98253610-7D46-4B46-984A-207710895F5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7" name="Straight Connector 356">
              <a:extLst>
                <a:ext uri="{FF2B5EF4-FFF2-40B4-BE49-F238E27FC236}">
                  <a16:creationId xmlns:a16="http://schemas.microsoft.com/office/drawing/2014/main" xmlns="" id="{36A6CB29-B660-4E14-9809-43D35C04DD2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8" name="Straight Connector 357">
              <a:extLst>
                <a:ext uri="{FF2B5EF4-FFF2-40B4-BE49-F238E27FC236}">
                  <a16:creationId xmlns:a16="http://schemas.microsoft.com/office/drawing/2014/main" xmlns="" id="{4C79E6EA-9BE0-4C29-AD42-41CACB6A2C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9" name="Straight Connector 358">
              <a:extLst>
                <a:ext uri="{FF2B5EF4-FFF2-40B4-BE49-F238E27FC236}">
                  <a16:creationId xmlns:a16="http://schemas.microsoft.com/office/drawing/2014/main" xmlns="" id="{EB6499EE-044E-470D-8595-61636D9C735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0" name="Straight Connector 359">
              <a:extLst>
                <a:ext uri="{FF2B5EF4-FFF2-40B4-BE49-F238E27FC236}">
                  <a16:creationId xmlns:a16="http://schemas.microsoft.com/office/drawing/2014/main" xmlns="" id="{30E042D5-4423-4A0F-8597-2B336F92A9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1" name="Straight Connector 360">
              <a:extLst>
                <a:ext uri="{FF2B5EF4-FFF2-40B4-BE49-F238E27FC236}">
                  <a16:creationId xmlns:a16="http://schemas.microsoft.com/office/drawing/2014/main" xmlns="" id="{6A7BB4DB-48A1-4E03-A408-ED2D71B4E0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2" name="Straight Connector 361">
              <a:extLst>
                <a:ext uri="{FF2B5EF4-FFF2-40B4-BE49-F238E27FC236}">
                  <a16:creationId xmlns:a16="http://schemas.microsoft.com/office/drawing/2014/main" xmlns="" id="{51C7BAFB-49FE-4016-A05F-804D2BCF896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3" name="Straight Connector 362">
              <a:extLst>
                <a:ext uri="{FF2B5EF4-FFF2-40B4-BE49-F238E27FC236}">
                  <a16:creationId xmlns:a16="http://schemas.microsoft.com/office/drawing/2014/main" xmlns="" id="{7E9C7A31-7505-41B9-970C-1334EACE5BF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4" name="Straight Connector 363">
              <a:extLst>
                <a:ext uri="{FF2B5EF4-FFF2-40B4-BE49-F238E27FC236}">
                  <a16:creationId xmlns:a16="http://schemas.microsoft.com/office/drawing/2014/main" xmlns="" id="{A57DAEDB-03F1-4BE3-AEB7-B53E401F50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5" name="Straight Connector 364">
              <a:extLst>
                <a:ext uri="{FF2B5EF4-FFF2-40B4-BE49-F238E27FC236}">
                  <a16:creationId xmlns:a16="http://schemas.microsoft.com/office/drawing/2014/main" xmlns="" id="{563867AB-2ACE-4D27-8864-3D0E2CBB687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6" name="Straight Connector 365">
              <a:extLst>
                <a:ext uri="{FF2B5EF4-FFF2-40B4-BE49-F238E27FC236}">
                  <a16:creationId xmlns:a16="http://schemas.microsoft.com/office/drawing/2014/main" xmlns="" id="{EAE40CBB-020D-4627-AB50-C48748408AE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7" name="Straight Connector 366">
              <a:extLst>
                <a:ext uri="{FF2B5EF4-FFF2-40B4-BE49-F238E27FC236}">
                  <a16:creationId xmlns:a16="http://schemas.microsoft.com/office/drawing/2014/main" xmlns="" id="{812AFB78-0A9B-471D-900E-0D5145E9FC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8" name="Straight Connector 367">
              <a:extLst>
                <a:ext uri="{FF2B5EF4-FFF2-40B4-BE49-F238E27FC236}">
                  <a16:creationId xmlns:a16="http://schemas.microsoft.com/office/drawing/2014/main" xmlns="" id="{5CBFD124-CC90-48A3-88D9-14CCA645588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9" name="Straight Connector 368">
              <a:extLst>
                <a:ext uri="{FF2B5EF4-FFF2-40B4-BE49-F238E27FC236}">
                  <a16:creationId xmlns:a16="http://schemas.microsoft.com/office/drawing/2014/main" xmlns="" id="{620B98D2-82E8-4F95-B588-CC9ABD9B2E3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0" name="Straight Connector 369">
              <a:extLst>
                <a:ext uri="{FF2B5EF4-FFF2-40B4-BE49-F238E27FC236}">
                  <a16:creationId xmlns:a16="http://schemas.microsoft.com/office/drawing/2014/main" xmlns="" id="{BA3D3940-B50F-4C62-8D89-37DEE47021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1" name="Straight Connector 370">
              <a:extLst>
                <a:ext uri="{FF2B5EF4-FFF2-40B4-BE49-F238E27FC236}">
                  <a16:creationId xmlns:a16="http://schemas.microsoft.com/office/drawing/2014/main" xmlns="" id="{123ED1A6-1F52-4F8C-A206-D0EAEA90C06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56799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Раздел</a:t>
            </a:r>
            <a:r>
              <a:rPr lang="en-US" sz="5400" dirty="0"/>
              <a:t> </a:t>
            </a:r>
            <a:r>
              <a:rPr lang="ru-RU" sz="5400" dirty="0" smtClean="0"/>
              <a:t>4</a:t>
            </a:r>
            <a:r>
              <a:rPr lang="en-US" sz="5400" dirty="0" smtClean="0"/>
              <a:t> </a:t>
            </a:r>
            <a:r>
              <a:rPr lang="en-US" sz="5400" dirty="0" err="1"/>
              <a:t>Капитальный</a:t>
            </a:r>
            <a:r>
              <a:rPr lang="en-US" sz="5400" dirty="0"/>
              <a:t> </a:t>
            </a:r>
            <a:r>
              <a:rPr lang="en-US" sz="5400" dirty="0" err="1"/>
              <a:t>ремонт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6861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7" name="Rectangle 146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9" name="Rectangle 148">
            <a:extLst>
              <a:ext uri="{FF2B5EF4-FFF2-40B4-BE49-F238E27FC236}">
                <a16:creationId xmlns="" xmlns:a16="http://schemas.microsoft.com/office/drawing/2014/main" id="{24701308-26EE-4CF5-A419-22F00F0CF0F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1" name="Right Triangle 150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63303" y="1566850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3" name="Group 152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154" name="Straight Connector 153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6" name="Straight Connector 175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9" name="Straight Connector 178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DA250CE-5FEB-50EF-C873-FF01DE466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28907"/>
            <a:ext cx="4952999" cy="2244176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/>
                </a:solidFill>
              </a:rPr>
              <a:t>Выход из капитального ремонта 2 зданий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3B13703-2585-F41F-3D61-21681B52B6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-28809"/>
            <a:ext cx="4367809" cy="2288652"/>
          </a:xfrm>
          <a:custGeom>
            <a:avLst/>
            <a:gdLst/>
            <a:ahLst/>
            <a:cxnLst/>
            <a:rect l="l" t="t" r="r" b="b"/>
            <a:pathLst>
              <a:path w="5926331" h="2288662">
                <a:moveTo>
                  <a:pt x="320345" y="0"/>
                </a:moveTo>
                <a:lnTo>
                  <a:pt x="5926331" y="0"/>
                </a:lnTo>
                <a:lnTo>
                  <a:pt x="5926331" y="2288662"/>
                </a:lnTo>
                <a:lnTo>
                  <a:pt x="25883" y="2288662"/>
                </a:lnTo>
                <a:lnTo>
                  <a:pt x="18799" y="2232074"/>
                </a:lnTo>
                <a:cubicBezTo>
                  <a:pt x="-38345" y="1657574"/>
                  <a:pt x="27237" y="964407"/>
                  <a:pt x="320345" y="0"/>
                </a:cubicBezTo>
                <a:close/>
              </a:path>
            </a:pathLst>
          </a:custGeom>
        </p:spPr>
      </p:pic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0BB19732-08AE-002E-C2D7-F0CE6C1447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264832"/>
            <a:ext cx="4952999" cy="300949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700" dirty="0">
                <a:solidFill>
                  <a:schemeClr val="tx2"/>
                </a:solidFill>
              </a:rPr>
              <a:t>02.12.2024 </a:t>
            </a:r>
            <a:r>
              <a:rPr lang="ru-RU" sz="1700" dirty="0" smtClean="0">
                <a:solidFill>
                  <a:schemeClr val="tx2"/>
                </a:solidFill>
              </a:rPr>
              <a:t>открылись </a:t>
            </a:r>
            <a:r>
              <a:rPr lang="ru-RU" sz="1700" dirty="0">
                <a:solidFill>
                  <a:schemeClr val="tx2"/>
                </a:solidFill>
              </a:rPr>
              <a:t>после капитального ремонта 2 здания ГБУЗ «Городская поликлиника №166 ДЗМ»:</a:t>
            </a:r>
          </a:p>
          <a:p>
            <a:r>
              <a:rPr lang="ru-RU" sz="1700" dirty="0">
                <a:solidFill>
                  <a:schemeClr val="tx2"/>
                </a:solidFill>
              </a:rPr>
              <a:t>ГБУЗ «ГП № 166 ДЗМ» филиал №1 (ГП № </a:t>
            </a:r>
            <a:r>
              <a:rPr lang="ru-RU" sz="1700" dirty="0" smtClean="0">
                <a:solidFill>
                  <a:schemeClr val="tx2"/>
                </a:solidFill>
              </a:rPr>
              <a:t>26), г</a:t>
            </a:r>
            <a:r>
              <a:rPr lang="ru-RU" sz="1700" dirty="0">
                <a:solidFill>
                  <a:schemeClr val="tx2"/>
                </a:solidFill>
              </a:rPr>
              <a:t>. Москва, Ереванская ул., д. </a:t>
            </a:r>
            <a:r>
              <a:rPr lang="ru-RU" sz="1700" dirty="0" smtClean="0">
                <a:solidFill>
                  <a:schemeClr val="tx2"/>
                </a:solidFill>
              </a:rPr>
              <a:t>23, и </a:t>
            </a:r>
            <a:endParaRPr lang="ru-RU" sz="1700" dirty="0">
              <a:solidFill>
                <a:schemeClr val="tx2"/>
              </a:solidFill>
            </a:endParaRPr>
          </a:p>
          <a:p>
            <a:r>
              <a:rPr lang="ru-RU" sz="1700" dirty="0">
                <a:solidFill>
                  <a:schemeClr val="tx2"/>
                </a:solidFill>
              </a:rPr>
              <a:t>ГБУЗ «ГП № 166 ДЗМ» филиал №2 (ГП № </a:t>
            </a:r>
            <a:r>
              <a:rPr lang="ru-RU" sz="1700" dirty="0" smtClean="0">
                <a:solidFill>
                  <a:schemeClr val="tx2"/>
                </a:solidFill>
              </a:rPr>
              <a:t>148) г</a:t>
            </a:r>
            <a:r>
              <a:rPr lang="ru-RU" sz="1700" dirty="0">
                <a:solidFill>
                  <a:schemeClr val="tx2"/>
                </a:solidFill>
              </a:rPr>
              <a:t>. Москва, Кавказский бульвар, д. 45</a:t>
            </a:r>
          </a:p>
          <a:p>
            <a:endParaRPr lang="ru-RU" sz="1700" dirty="0">
              <a:solidFill>
                <a:schemeClr val="tx2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8D0E9D45-FD43-DB29-8C21-50BFA8E5144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92" y="2219644"/>
            <a:ext cx="4374021" cy="2418712"/>
          </a:xfrm>
          <a:custGeom>
            <a:avLst/>
            <a:gdLst/>
            <a:ahLst/>
            <a:cxnLst/>
            <a:rect l="l" t="t" r="r" b="b"/>
            <a:pathLst>
              <a:path w="5904055" h="2306432">
                <a:moveTo>
                  <a:pt x="0" y="0"/>
                </a:moveTo>
                <a:lnTo>
                  <a:pt x="5904055" y="0"/>
                </a:lnTo>
                <a:lnTo>
                  <a:pt x="5904055" y="2306432"/>
                </a:lnTo>
                <a:lnTo>
                  <a:pt x="739535" y="2306432"/>
                </a:lnTo>
                <a:lnTo>
                  <a:pt x="696502" y="2178771"/>
                </a:lnTo>
                <a:cubicBezTo>
                  <a:pt x="439117" y="1445420"/>
                  <a:pt x="130804" y="892896"/>
                  <a:pt x="19973" y="159545"/>
                </a:cubicBezTo>
                <a:close/>
              </a:path>
            </a:pathLst>
          </a:custGeom>
        </p:spPr>
      </p:pic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2C754E24-36B9-550D-3A86-77391D0EED3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782" y="4586856"/>
            <a:ext cx="3823513" cy="2268939"/>
          </a:xfrm>
          <a:custGeom>
            <a:avLst/>
            <a:gdLst/>
            <a:ahLst/>
            <a:cxnLst/>
            <a:rect l="l" t="t" r="r" b="b"/>
            <a:pathLst>
              <a:path w="5169478" h="2306432">
                <a:moveTo>
                  <a:pt x="0" y="0"/>
                </a:moveTo>
                <a:lnTo>
                  <a:pt x="5169478" y="0"/>
                </a:lnTo>
                <a:lnTo>
                  <a:pt x="5169478" y="2306432"/>
                </a:lnTo>
                <a:lnTo>
                  <a:pt x="355534" y="2306432"/>
                </a:lnTo>
                <a:lnTo>
                  <a:pt x="350304" y="1994802"/>
                </a:lnTo>
                <a:cubicBezTo>
                  <a:pt x="322795" y="1189456"/>
                  <a:pt x="189848" y="585027"/>
                  <a:pt x="25067" y="7436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906823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5">
            <a:extLst>
              <a:ext uri="{FF2B5EF4-FFF2-40B4-BE49-F238E27FC236}">
                <a16:creationId xmlns:a16="http://schemas.microsoft.com/office/drawing/2014/main" xmlns="" id="{45B5B72D-F001-44BB-8582-F7CB9C1091E3}"/>
              </a:ext>
            </a:extLst>
          </p:cNvPr>
          <p:cNvSpPr/>
          <p:nvPr/>
        </p:nvSpPr>
        <p:spPr>
          <a:xfrm>
            <a:off x="8758650" y="549274"/>
            <a:ext cx="2809958" cy="5976069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 декабря 2024 г открылось для приёма пациентов обновленное здание филиала № 1. Помимо изменений интерьера и экстерьера, заменены инженерные коммуникации, система безопасности. Полностью обновилось медицинское оборудование: рентгеновский аппарат </a:t>
            </a:r>
            <a:r>
              <a:rPr lang="en-US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U-</a:t>
            </a:r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дуга, маммограф, аппараты УЗИ. Планируется открытие дневного стационара.</a:t>
            </a:r>
          </a:p>
        </p:txBody>
      </p:sp>
      <p:sp>
        <p:nvSpPr>
          <p:cNvPr id="28" name="Скругленный прямоугольник 5">
            <a:extLst>
              <a:ext uri="{FF2B5EF4-FFF2-40B4-BE49-F238E27FC236}">
                <a16:creationId xmlns:a16="http://schemas.microsoft.com/office/drawing/2014/main" xmlns="" id="{C8B62765-F1BE-41AE-9446-B09BE727924F}"/>
              </a:ext>
            </a:extLst>
          </p:cNvPr>
          <p:cNvSpPr/>
          <p:nvPr/>
        </p:nvSpPr>
        <p:spPr>
          <a:xfrm>
            <a:off x="11253" y="1988840"/>
            <a:ext cx="8607526" cy="4536504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91344" y="836713"/>
            <a:ext cx="8208912" cy="1152128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Филиал № 1 (ул. Ереванская, 23)</a:t>
            </a:r>
          </a:p>
          <a:p>
            <a:pPr algn="l"/>
            <a:endParaRPr lang="ru-RU" sz="23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25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695325" y="549275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19358F-DDB0-4C00-904F-A693D1A701DE}"/>
              </a:ext>
            </a:extLst>
          </p:cNvPr>
          <p:cNvSpPr txBox="1"/>
          <p:nvPr/>
        </p:nvSpPr>
        <p:spPr>
          <a:xfrm>
            <a:off x="3069914" y="4060472"/>
            <a:ext cx="2949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3.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8E8ADA-D474-4164-AD26-5CB08258A1F1}"/>
              </a:ext>
            </a:extLst>
          </p:cNvPr>
          <p:cNvSpPr txBox="1"/>
          <p:nvPr/>
        </p:nvSpPr>
        <p:spPr>
          <a:xfrm>
            <a:off x="6479230" y="4094360"/>
            <a:ext cx="2074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5.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752D9053-6E43-4A26-9C41-A3409F194A98}"/>
              </a:ext>
            </a:extLst>
          </p:cNvPr>
          <p:cNvSpPr txBox="1"/>
          <p:nvPr/>
        </p:nvSpPr>
        <p:spPr>
          <a:xfrm>
            <a:off x="1055440" y="4013864"/>
            <a:ext cx="1112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1.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2D0087-EC7E-42C0-903A-EDF66D58A7CD}"/>
              </a:ext>
            </a:extLst>
          </p:cNvPr>
          <p:cNvSpPr txBox="1"/>
          <p:nvPr/>
        </p:nvSpPr>
        <p:spPr>
          <a:xfrm>
            <a:off x="4413023" y="6416427"/>
            <a:ext cx="3674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4.</a:t>
            </a: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431478-BBC8-420F-962C-EE978229346B}"/>
              </a:ext>
            </a:extLst>
          </p:cNvPr>
          <p:cNvSpPr txBox="1"/>
          <p:nvPr/>
        </p:nvSpPr>
        <p:spPr>
          <a:xfrm>
            <a:off x="4008464" y="6061893"/>
            <a:ext cx="107273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Кабинет врача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69E7C2-7568-4DFA-9582-0BE41BD0D388}"/>
              </a:ext>
            </a:extLst>
          </p:cNvPr>
          <p:cNvSpPr txBox="1"/>
          <p:nvPr/>
        </p:nvSpPr>
        <p:spPr>
          <a:xfrm>
            <a:off x="1319600" y="640223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2.</a:t>
            </a:r>
            <a:endParaRPr lang="ru-RU" sz="10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E852E0C9-1B6B-4E6D-AAE2-8C71191A1E8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7" y="2051269"/>
            <a:ext cx="2949829" cy="195704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620C410-3276-44B3-B58F-50583B7C609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29" y="4393307"/>
            <a:ext cx="2897624" cy="1933321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A1A13D1E-B1C1-472C-A9EF-96DB29ED7A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0841" y="2041001"/>
            <a:ext cx="2363313" cy="196731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7B67D804-1437-4B2D-A4DC-F4530C71C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728" y="4365271"/>
            <a:ext cx="2382426" cy="196135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44E173-213F-4239-9A89-51918DB98116}"/>
              </a:ext>
            </a:extLst>
          </p:cNvPr>
          <p:cNvSpPr txBox="1"/>
          <p:nvPr/>
        </p:nvSpPr>
        <p:spPr>
          <a:xfrm>
            <a:off x="6040840" y="4440525"/>
            <a:ext cx="2694175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Главный вход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Стойка информации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Буфет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Маммограф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Кабинет УЗИ</a:t>
            </a:r>
          </a:p>
        </p:txBody>
      </p:sp>
    </p:spTree>
    <p:extLst>
      <p:ext uri="{BB962C8B-B14F-4D97-AF65-F5344CB8AC3E}">
        <p14:creationId xmlns:p14="http://schemas.microsoft.com/office/powerpoint/2010/main" val="202911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кругленный прямоугольник 5">
            <a:extLst>
              <a:ext uri="{FF2B5EF4-FFF2-40B4-BE49-F238E27FC236}">
                <a16:creationId xmlns:a16="http://schemas.microsoft.com/office/drawing/2014/main" xmlns="" id="{45B5B72D-F001-44BB-8582-F7CB9C1091E3}"/>
              </a:ext>
            </a:extLst>
          </p:cNvPr>
          <p:cNvSpPr/>
          <p:nvPr/>
        </p:nvSpPr>
        <p:spPr>
          <a:xfrm>
            <a:off x="468659" y="404666"/>
            <a:ext cx="2964911" cy="6316805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В этот же день, 2 декабря 2024 г., открыл свои двери для приёма пациентов обновленный филиал № 2. Здесь произошли те же преображения – и коммуникации, и система безопасности и высокотехнологическая аппаратура – всё новое и современное. И также планируется открытие и функционирование  дневного стационара</a:t>
            </a:r>
          </a:p>
        </p:txBody>
      </p:sp>
      <p:sp>
        <p:nvSpPr>
          <p:cNvPr id="28" name="Скругленный прямоугольник 5">
            <a:extLst>
              <a:ext uri="{FF2B5EF4-FFF2-40B4-BE49-F238E27FC236}">
                <a16:creationId xmlns:a16="http://schemas.microsoft.com/office/drawing/2014/main" xmlns="" id="{C8B62765-F1BE-41AE-9446-B09BE727924F}"/>
              </a:ext>
            </a:extLst>
          </p:cNvPr>
          <p:cNvSpPr/>
          <p:nvPr/>
        </p:nvSpPr>
        <p:spPr>
          <a:xfrm>
            <a:off x="3566057" y="1726231"/>
            <a:ext cx="8625943" cy="4995243"/>
          </a:xfrm>
          <a:prstGeom prst="roundRect">
            <a:avLst>
              <a:gd name="adj" fmla="val 1954"/>
            </a:avLst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4007768" y="620688"/>
            <a:ext cx="8256913" cy="1230789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Филиал № 2 (Кавказский б-р, 45)</a:t>
            </a:r>
          </a:p>
          <a:p>
            <a:pPr algn="l"/>
            <a:endParaRPr lang="ru-RU" sz="23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26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cxnSp>
        <p:nvCxnSpPr>
          <p:cNvPr id="82" name="Прямая соединительная линия 81"/>
          <p:cNvCxnSpPr/>
          <p:nvPr/>
        </p:nvCxnSpPr>
        <p:spPr>
          <a:xfrm>
            <a:off x="5529169" y="495016"/>
            <a:ext cx="6048747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C19358F-DDB0-4C00-904F-A693D1A701DE}"/>
              </a:ext>
            </a:extLst>
          </p:cNvPr>
          <p:cNvSpPr txBox="1"/>
          <p:nvPr/>
        </p:nvSpPr>
        <p:spPr>
          <a:xfrm>
            <a:off x="9489791" y="3773249"/>
            <a:ext cx="29498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3.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4E8E8ADA-D474-4164-AD26-5CB08258A1F1}"/>
              </a:ext>
            </a:extLst>
          </p:cNvPr>
          <p:cNvSpPr txBox="1"/>
          <p:nvPr/>
        </p:nvSpPr>
        <p:spPr>
          <a:xfrm>
            <a:off x="9947920" y="6313073"/>
            <a:ext cx="207431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5.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12D0087-EC7E-42C0-903A-EDF66D58A7CD}"/>
              </a:ext>
            </a:extLst>
          </p:cNvPr>
          <p:cNvSpPr txBox="1"/>
          <p:nvPr/>
        </p:nvSpPr>
        <p:spPr>
          <a:xfrm>
            <a:off x="7960039" y="6242447"/>
            <a:ext cx="36740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4.</a:t>
            </a:r>
          </a:p>
          <a:p>
            <a:endParaRPr lang="ru-RU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AF431478-BBC8-420F-962C-EE978229346B}"/>
              </a:ext>
            </a:extLst>
          </p:cNvPr>
          <p:cNvSpPr txBox="1"/>
          <p:nvPr/>
        </p:nvSpPr>
        <p:spPr>
          <a:xfrm>
            <a:off x="4821172" y="3797600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1.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xmlns="" id="{5C69E7C2-7568-4DFA-9582-0BE41BD0D388}"/>
              </a:ext>
            </a:extLst>
          </p:cNvPr>
          <p:cNvSpPr txBox="1"/>
          <p:nvPr/>
        </p:nvSpPr>
        <p:spPr>
          <a:xfrm>
            <a:off x="7966451" y="3790293"/>
            <a:ext cx="3609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2.</a:t>
            </a:r>
            <a:endParaRPr lang="ru-RU" sz="10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6044E173-213F-4239-9A89-51918DB98116}"/>
              </a:ext>
            </a:extLst>
          </p:cNvPr>
          <p:cNvSpPr txBox="1"/>
          <p:nvPr/>
        </p:nvSpPr>
        <p:spPr>
          <a:xfrm>
            <a:off x="3897341" y="4288626"/>
            <a:ext cx="2694175" cy="16722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Главный вход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Медицинский пост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Буфет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Маммограф</a:t>
            </a:r>
          </a:p>
          <a:p>
            <a:pPr marL="228600" indent="-228600">
              <a:lnSpc>
                <a:spcPct val="150000"/>
              </a:lnSpc>
              <a:buAutoNum type="arabicPeriod"/>
            </a:pPr>
            <a:r>
              <a:rPr lang="ru-RU" sz="14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</a:rPr>
              <a:t>Кабинет УЗИ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42DAEDAF-35F4-42DE-98AD-73A3CB5C226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057" y="1728259"/>
            <a:ext cx="3105978" cy="206934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8E305A2-994F-4E64-A2C4-2B4CC47C457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2" y="1726233"/>
            <a:ext cx="2817342" cy="211300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04D2055A-CE4B-42A7-9A97-D7B832C3A98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59" y="1726232"/>
            <a:ext cx="2395705" cy="211300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DE6A9F22-4A2A-4DF7-B813-A34ADF99DF3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42" y="4183140"/>
            <a:ext cx="2817342" cy="2113007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539F592E-AAF9-46E8-9FF0-A5842C3A00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8535" y="4183140"/>
            <a:ext cx="2384129" cy="211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87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15" y="1444962"/>
            <a:ext cx="4567990" cy="3184274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lvl="0"/>
            <a:r>
              <a:rPr lang="en-US" sz="5400" dirty="0" err="1" smtClean="0"/>
              <a:t>Раздел</a:t>
            </a:r>
            <a:r>
              <a:rPr lang="en-US" sz="5400" dirty="0" smtClean="0"/>
              <a:t> </a:t>
            </a:r>
            <a:r>
              <a:rPr lang="ru-RU" sz="5400" dirty="0" smtClean="0"/>
              <a:t>5</a:t>
            </a:r>
            <a:r>
              <a:rPr lang="en-US" sz="5400" dirty="0" smtClean="0"/>
              <a:t> </a:t>
            </a:r>
            <a:r>
              <a:rPr lang="ru-RU" sz="5400" dirty="0"/>
              <a:t>Структура обратной связи с пациентами</a:t>
            </a:r>
          </a:p>
        </p:txBody>
      </p:sp>
    </p:spTree>
    <p:extLst>
      <p:ext uri="{BB962C8B-B14F-4D97-AF65-F5344CB8AC3E}">
        <p14:creationId xmlns:p14="http://schemas.microsoft.com/office/powerpoint/2010/main" val="202637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6D64203-ED92-40E6-B8D6-B2F43426F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Arial Black" panose="020B0A04020102020204" pitchFamily="34" charset="0"/>
              </a:rPr>
              <a:t>Структура обращений пациентов</a:t>
            </a:r>
          </a:p>
        </p:txBody>
      </p:sp>
      <p:graphicFrame>
        <p:nvGraphicFramePr>
          <p:cNvPr id="7" name="Объект 6">
            <a:extLst>
              <a:ext uri="{FF2B5EF4-FFF2-40B4-BE49-F238E27FC236}">
                <a16:creationId xmlns:a16="http://schemas.microsoft.com/office/drawing/2014/main" xmlns="" id="{1EE30CDB-7FB3-4858-BC99-B1B0CA09C32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1715474"/>
              </p:ext>
            </p:extLst>
          </p:nvPr>
        </p:nvGraphicFramePr>
        <p:xfrm>
          <a:off x="838200" y="1690688"/>
          <a:ext cx="10515600" cy="5030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19BB97B-7C19-4662-8673-63BA7AD85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561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1650548"/>
            <a:ext cx="4567990" cy="2714555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>
                <a:solidFill>
                  <a:schemeClr val="tx2"/>
                </a:solidFill>
              </a:rPr>
              <a:t>Раздел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ru-RU" sz="5400" dirty="0" smtClean="0">
                <a:solidFill>
                  <a:schemeClr val="tx2"/>
                </a:solidFill>
              </a:rPr>
              <a:t>6</a:t>
            </a:r>
            <a:r>
              <a:rPr lang="en-US" sz="5400" dirty="0" smtClean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Новаторская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en-US" sz="5400" dirty="0" err="1">
                <a:solidFill>
                  <a:schemeClr val="tx2"/>
                </a:solidFill>
              </a:rPr>
              <a:t>деятельность</a:t>
            </a:r>
            <a:endParaRPr lang="en-US" sz="5400" dirty="0"/>
          </a:p>
        </p:txBody>
      </p:sp>
      <p:pic>
        <p:nvPicPr>
          <p:cNvPr id="69" name="Объект 4" descr="Лампочка на желтом фоне с нарисованными световыми лучами и шнуром">
            <a:extLst>
              <a:ext uri="{FF2B5EF4-FFF2-40B4-BE49-F238E27FC236}">
                <a16:creationId xmlns="" xmlns:a16="http://schemas.microsoft.com/office/drawing/2014/main" id="{C7BAE552-7BC3-AF6B-BC9D-00E4490113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29368" y="168275"/>
            <a:ext cx="5329894" cy="6076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435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924943"/>
            <a:ext cx="10515600" cy="360041"/>
          </a:xfrm>
        </p:spPr>
        <p:txBody>
          <a:bodyPr>
            <a:normAutofit lnSpcReduction="10000"/>
          </a:bodyPr>
          <a:lstStyle/>
          <a:p>
            <a:r>
              <a:rPr lang="ru-RU" sz="2000" dirty="0" smtClean="0">
                <a:solidFill>
                  <a:schemeClr val="tx2">
                    <a:alpha val="80000"/>
                  </a:schemeClr>
                </a:solidFill>
              </a:rPr>
              <a:t>СТАТИСТИЧЕСКИЕ ДАННЫЕ В ОТЧЕТЕ НЕ ВКЛЮЧАЮТ СВЕДЕНИЯ  ПО ФИЛИАЛАМ №4 И №5</a:t>
            </a:r>
            <a:endParaRPr lang="ru-RU" sz="20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</a:t>
            </a:fld>
            <a:endParaRPr lang="ru-RU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034858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="" xmlns:a16="http://schemas.microsoft.com/office/drawing/2014/main" id="{1C582B07-D0F0-4B6B-A5D9-D2F192CB3A4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F282133C-FB79-4913-9A7C-4558854A59B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ight Triangle 15">
            <a:extLst>
              <a:ext uri="{FF2B5EF4-FFF2-40B4-BE49-F238E27FC236}">
                <a16:creationId xmlns="" xmlns:a16="http://schemas.microsoft.com/office/drawing/2014/main" id="{DA1A4301-6FFC-4C82-A1FA-7634D8CAA8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3500000">
            <a:off x="-277930" y="1422741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="" xmlns:a16="http://schemas.microsoft.com/office/drawing/2014/main" id="{C3AA9BFC-ABB6-4E58-92B4-2A147324C20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0610425" y="0"/>
            <a:ext cx="1578527" cy="1740960"/>
          </a:xfrm>
          <a:custGeom>
            <a:avLst/>
            <a:gdLst>
              <a:gd name="connsiteX0" fmla="*/ 0 w 1578527"/>
              <a:gd name="connsiteY0" fmla="*/ 0 h 1740960"/>
              <a:gd name="connsiteX1" fmla="*/ 854254 w 1578527"/>
              <a:gd name="connsiteY1" fmla="*/ 0 h 1740960"/>
              <a:gd name="connsiteX2" fmla="*/ 877272 w 1578527"/>
              <a:gd name="connsiteY2" fmla="*/ 62889 h 1740960"/>
              <a:gd name="connsiteX3" fmla="*/ 1467989 w 1578527"/>
              <a:gd name="connsiteY3" fmla="*/ 780234 h 1740960"/>
              <a:gd name="connsiteX4" fmla="*/ 1578527 w 1578527"/>
              <a:gd name="connsiteY4" fmla="*/ 847388 h 1740960"/>
              <a:gd name="connsiteX5" fmla="*/ 1578527 w 1578527"/>
              <a:gd name="connsiteY5" fmla="*/ 1740960 h 1740960"/>
              <a:gd name="connsiteX6" fmla="*/ 1426154 w 1578527"/>
              <a:gd name="connsiteY6" fmla="*/ 1685191 h 1740960"/>
              <a:gd name="connsiteX7" fmla="*/ 40275 w 1578527"/>
              <a:gd name="connsiteY7" fmla="*/ 156635 h 1740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78527" h="1740960">
                <a:moveTo>
                  <a:pt x="0" y="0"/>
                </a:moveTo>
                <a:lnTo>
                  <a:pt x="854254" y="0"/>
                </a:lnTo>
                <a:lnTo>
                  <a:pt x="877272" y="62889"/>
                </a:lnTo>
                <a:cubicBezTo>
                  <a:pt x="1001029" y="355484"/>
                  <a:pt x="1207769" y="604433"/>
                  <a:pt x="1467989" y="780234"/>
                </a:cubicBezTo>
                <a:lnTo>
                  <a:pt x="1578527" y="847388"/>
                </a:lnTo>
                <a:lnTo>
                  <a:pt x="1578527" y="1740960"/>
                </a:lnTo>
                <a:lnTo>
                  <a:pt x="1426154" y="1685191"/>
                </a:lnTo>
                <a:cubicBezTo>
                  <a:pt x="766801" y="1406308"/>
                  <a:pt x="254977" y="846925"/>
                  <a:pt x="40275" y="156635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="" xmlns:a16="http://schemas.microsoft.com/office/drawing/2014/main" id="{8323DD1D-77DE-48B2-A0A0-6265801531E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0" y="0"/>
            <a:ext cx="12214827" cy="6858000"/>
            <a:chOff x="-6214" y="-1"/>
            <a:chExt cx="12214827" cy="685800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="" xmlns:a16="http://schemas.microsoft.com/office/drawing/2014/main" id="{5C230063-C474-48F9-AD35-F649415C229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="" xmlns:a16="http://schemas.microsoft.com/office/drawing/2014/main" id="{6251EB77-6139-46FD-BABC-85764659488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="" xmlns:a16="http://schemas.microsoft.com/office/drawing/2014/main" id="{A8177B72-4955-469C-BAF0-E076263794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="" xmlns:a16="http://schemas.microsoft.com/office/drawing/2014/main" id="{C09269C7-DB34-4A8C-BAC9-2496A058B8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="" xmlns:a16="http://schemas.microsoft.com/office/drawing/2014/main" id="{FFA42117-D401-4236-8EAA-EC9095D4C64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="" xmlns:a16="http://schemas.microsoft.com/office/drawing/2014/main" id="{6746B91E-6053-4974-B374-9D1B8FBD70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ED5DA8D3-12FB-4731-BDBC-93B6113D0C4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="" xmlns:a16="http://schemas.microsoft.com/office/drawing/2014/main" id="{7D16B49A-4893-4729-87B8-9A0B8E592D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="" xmlns:a16="http://schemas.microsoft.com/office/drawing/2014/main" id="{406D93EE-2329-4706-89C0-BB6C94A39A7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="" xmlns:a16="http://schemas.microsoft.com/office/drawing/2014/main" id="{3DC3E76F-2DB4-40DA-8C45-943861B1723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="" xmlns:a16="http://schemas.microsoft.com/office/drawing/2014/main" id="{F56318F6-E559-4DA6-95C0-D2BB10BA641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="" xmlns:a16="http://schemas.microsoft.com/office/drawing/2014/main" id="{83243B57-CFAA-461A-AE56-A61CF60F3A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="" xmlns:a16="http://schemas.microsoft.com/office/drawing/2014/main" id="{86AEACE9-7BE6-4FC5-9686-47F15ABA569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="" xmlns:a16="http://schemas.microsoft.com/office/drawing/2014/main" id="{5DCAE5B4-5700-44A8-91DA-D8415FB04FA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="" xmlns:a16="http://schemas.microsoft.com/office/drawing/2014/main" id="{F2F9D9C9-D01B-4870-8B33-310D77DF5B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="" xmlns:a16="http://schemas.microsoft.com/office/drawing/2014/main" id="{905DDC7F-2142-41F1-B1E3-A37A0B6FD1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="" xmlns:a16="http://schemas.microsoft.com/office/drawing/2014/main" id="{51B19576-1AA2-4552-8D7D-831B1378149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="" xmlns:a16="http://schemas.microsoft.com/office/drawing/2014/main" id="{C504D005-AC5D-4160-8184-5BB45CE004E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="" xmlns:a16="http://schemas.microsoft.com/office/drawing/2014/main" id="{DA540368-C5A6-4F28-A60E-763362A6E5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="" xmlns:a16="http://schemas.microsoft.com/office/drawing/2014/main" id="{767B4722-C810-495C-BB11-45141E367DC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="" xmlns:a16="http://schemas.microsoft.com/office/drawing/2014/main" id="{83B1706B-6FE4-44FB-B429-E59AE3B16D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="" xmlns:a16="http://schemas.microsoft.com/office/drawing/2014/main" id="{F9DD5DAD-1CA2-48BA-94BF-70B1AC2BB58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="" xmlns:a16="http://schemas.microsoft.com/office/drawing/2014/main" id="{076A21FA-0159-4468-9737-BDBD3426183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="" xmlns:a16="http://schemas.microsoft.com/office/drawing/2014/main" id="{0870688F-0FB0-4A4A-9F90-7EAE14CAE2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="" xmlns:a16="http://schemas.microsoft.com/office/drawing/2014/main" id="{8F7D7D25-8970-4DD6-A3D7-0D550BA85CF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="" xmlns:a16="http://schemas.microsoft.com/office/drawing/2014/main" id="{8B480E32-418E-4DE3-B6E7-2F803A2C756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="" xmlns:a16="http://schemas.microsoft.com/office/drawing/2014/main" id="{0985F833-A609-4B9C-A0D7-6DF88DB7BA2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="" xmlns:a16="http://schemas.microsoft.com/office/drawing/2014/main" id="{DAA9A587-B078-4028-A924-4A6DDDA2C41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="" xmlns:a16="http://schemas.microsoft.com/office/drawing/2014/main" id="{1E2E5E8E-3025-4C93-9E63-9C47C5BBA99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1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C5EEA57-3BE8-5F44-7FAF-39234B162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32348"/>
            <a:ext cx="4952999" cy="2240735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chemeClr val="tx2"/>
                </a:solidFill>
              </a:rPr>
              <a:t>Научная деятельность молодых </a:t>
            </a:r>
            <a:r>
              <a:rPr lang="ru-RU" sz="3600" dirty="0" smtClean="0">
                <a:solidFill>
                  <a:schemeClr val="tx2"/>
                </a:solidFill>
              </a:rPr>
              <a:t>ученых</a:t>
            </a:r>
            <a:endParaRPr lang="ru-RU" sz="3600" dirty="0">
              <a:solidFill>
                <a:schemeClr val="tx2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E7317DC-A55C-19BA-5157-54BD1D15E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3010075"/>
            <a:ext cx="4952999" cy="35044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/>
                </a:solidFill>
              </a:rPr>
              <a:t>В конкурсе «Научная лаборатория» (учредителями являются Департамент здравоохранения г. Москвы, Дирекция по координации деятельности поликлиник ДЗМ, ГБУ “НИИОЗММ ДЗМ”, Национальный НИИ общественного здоровья им Н.А. Семашко) – наша </a:t>
            </a:r>
            <a:r>
              <a:rPr lang="ru-RU" sz="1800" b="1" dirty="0">
                <a:solidFill>
                  <a:schemeClr val="tx2"/>
                </a:solidFill>
              </a:rPr>
              <a:t>научная команда заняла 3 место в номинации «Лучшая научная статья»</a:t>
            </a:r>
            <a:endParaRPr lang="ru-RU" sz="1800" dirty="0">
              <a:solidFill>
                <a:schemeClr val="tx2"/>
              </a:solidFill>
            </a:endParaRPr>
          </a:p>
          <a:p>
            <a:pPr>
              <a:lnSpc>
                <a:spcPct val="100000"/>
              </a:lnSpc>
            </a:pPr>
            <a:r>
              <a:rPr lang="ru-RU" sz="1800" dirty="0">
                <a:solidFill>
                  <a:schemeClr val="tx2"/>
                </a:solidFill>
              </a:rPr>
              <a:t>В проведенном нами и высоко оцененном исследовании выявлена взаимосвязь между эмоциональным интеллектом и риском развития синдрома эмоционального выгорания медицинских работников</a:t>
            </a:r>
          </a:p>
        </p:txBody>
      </p:sp>
      <p:pic>
        <p:nvPicPr>
          <p:cNvPr id="7" name="Рисунок 6" descr="Изображение выглядит как одежда, текст, человек, Человеческое лицо&#10;&#10;Автоматически созданное описание">
            <a:extLst>
              <a:ext uri="{FF2B5EF4-FFF2-40B4-BE49-F238E27FC236}">
                <a16:creationId xmlns="" xmlns:a16="http://schemas.microsoft.com/office/drawing/2014/main" id="{489F925A-DAE0-A734-BFD3-17DF7DFB492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6075732" y="166148"/>
            <a:ext cx="5923740" cy="3259407"/>
          </a:xfrm>
          <a:prstGeom prst="rect">
            <a:avLst/>
          </a:prstGeom>
        </p:spPr>
      </p:pic>
      <p:pic>
        <p:nvPicPr>
          <p:cNvPr id="5" name="Рисунок 4" descr="Изображение выглядит как текст, одежда, снимок экрана, компьютер&#10;&#10;Автоматически созданное описание">
            <a:extLst>
              <a:ext uri="{FF2B5EF4-FFF2-40B4-BE49-F238E27FC236}">
                <a16:creationId xmlns="" xmlns:a16="http://schemas.microsoft.com/office/drawing/2014/main" id="{8F1EA81F-2EA1-83FC-0CCE-CBCFCE27B5D2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7407899" y="2093388"/>
            <a:ext cx="3259407" cy="5923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915" y="2071721"/>
            <a:ext cx="4567990" cy="271455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sz="5400" dirty="0" err="1">
                <a:solidFill>
                  <a:schemeClr val="tx2"/>
                </a:solidFill>
              </a:rPr>
              <a:t>Раздел</a:t>
            </a:r>
            <a:r>
              <a:rPr lang="en-US" sz="5400" dirty="0">
                <a:solidFill>
                  <a:schemeClr val="tx2"/>
                </a:solidFill>
              </a:rPr>
              <a:t> </a:t>
            </a:r>
            <a:r>
              <a:rPr lang="ru-RU" sz="5400" dirty="0" smtClean="0">
                <a:solidFill>
                  <a:schemeClr val="tx2"/>
                </a:solidFill>
              </a:rPr>
              <a:t>7</a:t>
            </a:r>
            <a:br>
              <a:rPr lang="ru-RU" sz="5400" dirty="0" smtClean="0">
                <a:solidFill>
                  <a:schemeClr val="tx2"/>
                </a:solidFill>
              </a:rPr>
            </a:br>
            <a:r>
              <a:rPr lang="ru-RU" sz="5400" dirty="0" smtClean="0">
                <a:solidFill>
                  <a:schemeClr val="tx2"/>
                </a:solidFill>
              </a:rPr>
              <a:t>Цели </a:t>
            </a:r>
            <a:r>
              <a:rPr lang="ru-RU" sz="5400" dirty="0">
                <a:solidFill>
                  <a:schemeClr val="tx2"/>
                </a:solidFill>
              </a:rPr>
              <a:t>и перспективы на 2025 год</a:t>
            </a:r>
            <a:endParaRPr lang="en-US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354034" y="1905505"/>
            <a:ext cx="566686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>
                    <a:alpha val="80000"/>
                  </a:schemeClr>
                </a:solidFill>
              </a:rPr>
              <a:t>1. </a:t>
            </a: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Приоритет профилактической работы</a:t>
            </a:r>
          </a:p>
          <a:p>
            <a:pPr>
              <a:lnSpc>
                <a:spcPct val="100000"/>
              </a:lnSpc>
            </a:pPr>
            <a:r>
              <a:rPr lang="ru-RU" sz="3200" dirty="0" smtClean="0">
                <a:solidFill>
                  <a:schemeClr val="tx2">
                    <a:alpha val="80000"/>
                  </a:schemeClr>
                </a:solidFill>
              </a:rPr>
              <a:t>2. </a:t>
            </a:r>
            <a:r>
              <a:rPr lang="ru-RU" sz="3200" dirty="0">
                <a:solidFill>
                  <a:schemeClr val="tx2">
                    <a:alpha val="80000"/>
                  </a:schemeClr>
                </a:solidFill>
              </a:rPr>
              <a:t>Улучшение доступности, уменьшение времени ожидания исследований и процедур</a:t>
            </a:r>
          </a:p>
        </p:txBody>
      </p:sp>
    </p:spTree>
    <p:extLst>
      <p:ext uri="{BB962C8B-B14F-4D97-AF65-F5344CB8AC3E}">
        <p14:creationId xmlns:p14="http://schemas.microsoft.com/office/powerpoint/2010/main" val="302535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56FA5133-0351-4883-B944-4D2D94F1D7A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159425"/>
            <a:ext cx="12192000" cy="7017425"/>
          </a:xfrm>
          <a:prstGeom prst="rect">
            <a:avLst/>
          </a:prstGeo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DC3A4314-69A3-4E8A-ADC8-06B799761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32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EBFEEFE-09EA-4FD1-B8EA-B241DA84CC7C}"/>
              </a:ext>
            </a:extLst>
          </p:cNvPr>
          <p:cNvSpPr txBox="1"/>
          <p:nvPr/>
        </p:nvSpPr>
        <p:spPr>
          <a:xfrm>
            <a:off x="2135560" y="2782669"/>
            <a:ext cx="777686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4800" b="1" dirty="0">
                <a:solidFill>
                  <a:srgbClr val="0070C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Спасибо за внимание!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2867270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605DE30-4A35-AA72-2F02-07FC5A170A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Rectangle 267">
            <a:extLst>
              <a:ext uri="{FF2B5EF4-FFF2-40B4-BE49-F238E27FC236}">
                <a16:creationId xmlns="" xmlns:a16="http://schemas.microsoft.com/office/drawing/2014/main" id="{A4798C7F-C8CA-4799-BF37-3AB4642CDB6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rgbClr val="7162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270" name="Group 269">
            <a:extLst>
              <a:ext uri="{FF2B5EF4-FFF2-40B4-BE49-F238E27FC236}">
                <a16:creationId xmlns="" xmlns:a16="http://schemas.microsoft.com/office/drawing/2014/main" id="{87F0794B-55D3-4D2D-BDE7-4688ED321E4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271" name="Straight Connector 270">
              <a:extLst>
                <a:ext uri="{FF2B5EF4-FFF2-40B4-BE49-F238E27FC236}">
                  <a16:creationId xmlns="" xmlns:a16="http://schemas.microsoft.com/office/drawing/2014/main" id="{BE4C795B-1813-4CC6-B03F-8DD130BEAA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2" name="Straight Connector 271">
              <a:extLst>
                <a:ext uri="{FF2B5EF4-FFF2-40B4-BE49-F238E27FC236}">
                  <a16:creationId xmlns="" xmlns:a16="http://schemas.microsoft.com/office/drawing/2014/main" id="{E0F4C04D-5CD8-446B-BE3D-257172E6E4C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3" name="Straight Connector 272">
              <a:extLst>
                <a:ext uri="{FF2B5EF4-FFF2-40B4-BE49-F238E27FC236}">
                  <a16:creationId xmlns="" xmlns:a16="http://schemas.microsoft.com/office/drawing/2014/main" id="{FDDC802E-606F-4F39-84B6-90DF0FE5446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4" name="Straight Connector 273">
              <a:extLst>
                <a:ext uri="{FF2B5EF4-FFF2-40B4-BE49-F238E27FC236}">
                  <a16:creationId xmlns="" xmlns:a16="http://schemas.microsoft.com/office/drawing/2014/main" id="{2C5B0C75-0136-4A39-9AB6-0F02C452781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5" name="Straight Connector 274">
              <a:extLst>
                <a:ext uri="{FF2B5EF4-FFF2-40B4-BE49-F238E27FC236}">
                  <a16:creationId xmlns="" xmlns:a16="http://schemas.microsoft.com/office/drawing/2014/main" id="{C5ED2B52-3D40-46DE-8B54-99A4071578D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6" name="Straight Connector 275">
              <a:extLst>
                <a:ext uri="{FF2B5EF4-FFF2-40B4-BE49-F238E27FC236}">
                  <a16:creationId xmlns="" xmlns:a16="http://schemas.microsoft.com/office/drawing/2014/main" id="{18BCEC75-1B6B-45B2-8041-8D933FCF6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7" name="Straight Connector 276">
              <a:extLst>
                <a:ext uri="{FF2B5EF4-FFF2-40B4-BE49-F238E27FC236}">
                  <a16:creationId xmlns="" xmlns:a16="http://schemas.microsoft.com/office/drawing/2014/main" id="{6A2FC789-056A-43CC-807E-4262CDC3E0F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>
              <a:extLst>
                <a:ext uri="{FF2B5EF4-FFF2-40B4-BE49-F238E27FC236}">
                  <a16:creationId xmlns="" xmlns:a16="http://schemas.microsoft.com/office/drawing/2014/main" id="{48C32FD3-76B0-40E7-89F2-E9C523210AF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9" name="Straight Connector 278">
              <a:extLst>
                <a:ext uri="{FF2B5EF4-FFF2-40B4-BE49-F238E27FC236}">
                  <a16:creationId xmlns="" xmlns:a16="http://schemas.microsoft.com/office/drawing/2014/main" id="{B82E9447-8362-426C-840A-B6F2231F7BC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0" name="Straight Connector 279">
              <a:extLst>
                <a:ext uri="{FF2B5EF4-FFF2-40B4-BE49-F238E27FC236}">
                  <a16:creationId xmlns="" xmlns:a16="http://schemas.microsoft.com/office/drawing/2014/main" id="{2F141DC8-83CE-4C21-A5BA-E2FFF3D866E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1" name="Straight Connector 280">
              <a:extLst>
                <a:ext uri="{FF2B5EF4-FFF2-40B4-BE49-F238E27FC236}">
                  <a16:creationId xmlns="" xmlns:a16="http://schemas.microsoft.com/office/drawing/2014/main" id="{512A697C-ECBC-40A9-AC69-BF96A34B91A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2" name="Straight Connector 281">
              <a:extLst>
                <a:ext uri="{FF2B5EF4-FFF2-40B4-BE49-F238E27FC236}">
                  <a16:creationId xmlns="" xmlns:a16="http://schemas.microsoft.com/office/drawing/2014/main" id="{D2E988AF-5EFB-43D3-B93F-6E4F41A2C90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>
              <a:extLst>
                <a:ext uri="{FF2B5EF4-FFF2-40B4-BE49-F238E27FC236}">
                  <a16:creationId xmlns="" xmlns:a16="http://schemas.microsoft.com/office/drawing/2014/main" id="{6B312C1B-AAE2-4A6D-ACC7-ABAA75D428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4" name="Straight Connector 283">
              <a:extLst>
                <a:ext uri="{FF2B5EF4-FFF2-40B4-BE49-F238E27FC236}">
                  <a16:creationId xmlns="" xmlns:a16="http://schemas.microsoft.com/office/drawing/2014/main" id="{57B96146-61DA-44D6-A9DF-6DB41FCF2D8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5" name="Straight Connector 284">
              <a:extLst>
                <a:ext uri="{FF2B5EF4-FFF2-40B4-BE49-F238E27FC236}">
                  <a16:creationId xmlns="" xmlns:a16="http://schemas.microsoft.com/office/drawing/2014/main" id="{6B33F93D-4439-46EE-97C4-9CECAAFDCF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6" name="Straight Connector 285">
              <a:extLst>
                <a:ext uri="{FF2B5EF4-FFF2-40B4-BE49-F238E27FC236}">
                  <a16:creationId xmlns="" xmlns:a16="http://schemas.microsoft.com/office/drawing/2014/main" id="{5914B275-A3D7-4BA4-B8CB-E7657100F3A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7" name="Straight Connector 286">
              <a:extLst>
                <a:ext uri="{FF2B5EF4-FFF2-40B4-BE49-F238E27FC236}">
                  <a16:creationId xmlns="" xmlns:a16="http://schemas.microsoft.com/office/drawing/2014/main" id="{BD26EF3B-FBE7-4D57-8E01-553F50734A6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8" name="Straight Connector 287">
              <a:extLst>
                <a:ext uri="{FF2B5EF4-FFF2-40B4-BE49-F238E27FC236}">
                  <a16:creationId xmlns="" xmlns:a16="http://schemas.microsoft.com/office/drawing/2014/main" id="{6CC1E671-BA54-4B31-9A2E-8F50BC57A26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>
              <a:extLst>
                <a:ext uri="{FF2B5EF4-FFF2-40B4-BE49-F238E27FC236}">
                  <a16:creationId xmlns="" xmlns:a16="http://schemas.microsoft.com/office/drawing/2014/main" id="{A836A704-3624-4ABF-9A67-0F52C2F3EFB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0" name="Straight Connector 289">
              <a:extLst>
                <a:ext uri="{FF2B5EF4-FFF2-40B4-BE49-F238E27FC236}">
                  <a16:creationId xmlns="" xmlns:a16="http://schemas.microsoft.com/office/drawing/2014/main" id="{5FDC385D-BA34-481F-A991-A776E0B1930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1" name="Straight Connector 290">
              <a:extLst>
                <a:ext uri="{FF2B5EF4-FFF2-40B4-BE49-F238E27FC236}">
                  <a16:creationId xmlns="" xmlns:a16="http://schemas.microsoft.com/office/drawing/2014/main" id="{F1EF033A-D8FB-416B-AE51-4E098A27D68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>
              <a:extLst>
                <a:ext uri="{FF2B5EF4-FFF2-40B4-BE49-F238E27FC236}">
                  <a16:creationId xmlns="" xmlns:a16="http://schemas.microsoft.com/office/drawing/2014/main" id="{17C17B48-F458-4E9B-9331-56FCDC5B6AB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3" name="Straight Connector 292">
              <a:extLst>
                <a:ext uri="{FF2B5EF4-FFF2-40B4-BE49-F238E27FC236}">
                  <a16:creationId xmlns="" xmlns:a16="http://schemas.microsoft.com/office/drawing/2014/main" id="{07E44A4B-D453-46F0-A83D-AF0B33D5C5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>
              <a:extLst>
                <a:ext uri="{FF2B5EF4-FFF2-40B4-BE49-F238E27FC236}">
                  <a16:creationId xmlns="" xmlns:a16="http://schemas.microsoft.com/office/drawing/2014/main" id="{346BEA9F-314B-440D-AE8D-21E1252EC5A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5" name="Straight Connector 294">
              <a:extLst>
                <a:ext uri="{FF2B5EF4-FFF2-40B4-BE49-F238E27FC236}">
                  <a16:creationId xmlns="" xmlns:a16="http://schemas.microsoft.com/office/drawing/2014/main" id="{F15EAFD0-4869-4612-ACDE-ABC703104E8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6" name="Straight Connector 295">
              <a:extLst>
                <a:ext uri="{FF2B5EF4-FFF2-40B4-BE49-F238E27FC236}">
                  <a16:creationId xmlns="" xmlns:a16="http://schemas.microsoft.com/office/drawing/2014/main" id="{A0F26706-7F23-4FF0-9CAF-F3C4F47C119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7" name="Straight Connector 296">
              <a:extLst>
                <a:ext uri="{FF2B5EF4-FFF2-40B4-BE49-F238E27FC236}">
                  <a16:creationId xmlns="" xmlns:a16="http://schemas.microsoft.com/office/drawing/2014/main" id="{C0195A72-345A-4E88-8D71-14DB3D1B607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>
              <a:extLst>
                <a:ext uri="{FF2B5EF4-FFF2-40B4-BE49-F238E27FC236}">
                  <a16:creationId xmlns="" xmlns:a16="http://schemas.microsoft.com/office/drawing/2014/main" id="{0DBF51A6-A3BC-49FE-BB01-E8992811774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>
              <a:extLst>
                <a:ext uri="{FF2B5EF4-FFF2-40B4-BE49-F238E27FC236}">
                  <a16:creationId xmlns="" xmlns:a16="http://schemas.microsoft.com/office/drawing/2014/main" id="{A78DF911-744C-419B-83DC-39F270BBF41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1" name="Freeform: Shape 300">
            <a:extLst>
              <a:ext uri="{FF2B5EF4-FFF2-40B4-BE49-F238E27FC236}">
                <a16:creationId xmlns="" xmlns:a16="http://schemas.microsoft.com/office/drawing/2014/main" id="{216BB147-20D5-4D93-BDA5-1BC614D6A4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6214" y="5014716"/>
            <a:ext cx="2800124" cy="1843284"/>
          </a:xfrm>
          <a:custGeom>
            <a:avLst/>
            <a:gdLst>
              <a:gd name="connsiteX0" fmla="*/ 375358 w 2800124"/>
              <a:gd name="connsiteY0" fmla="*/ 0 h 1843284"/>
              <a:gd name="connsiteX1" fmla="*/ 2781298 w 2800124"/>
              <a:gd name="connsiteY1" fmla="*/ 1770066 h 1843284"/>
              <a:gd name="connsiteX2" fmla="*/ 2800124 w 2800124"/>
              <a:gd name="connsiteY2" fmla="*/ 1843284 h 1843284"/>
              <a:gd name="connsiteX3" fmla="*/ 1987869 w 2800124"/>
              <a:gd name="connsiteY3" fmla="*/ 1843284 h 1843284"/>
              <a:gd name="connsiteX4" fmla="*/ 1986195 w 2800124"/>
              <a:gd name="connsiteY4" fmla="*/ 1838711 h 1843284"/>
              <a:gd name="connsiteX5" fmla="*/ 375357 w 2800124"/>
              <a:gd name="connsiteY5" fmla="*/ 770976 h 1843284"/>
              <a:gd name="connsiteX6" fmla="*/ 23030 w 2800124"/>
              <a:gd name="connsiteY6" fmla="*/ 806494 h 1843284"/>
              <a:gd name="connsiteX7" fmla="*/ 0 w 2800124"/>
              <a:gd name="connsiteY7" fmla="*/ 812415 h 1843284"/>
              <a:gd name="connsiteX8" fmla="*/ 0 w 2800124"/>
              <a:gd name="connsiteY8" fmla="*/ 30983 h 1843284"/>
              <a:gd name="connsiteX9" fmla="*/ 117785 w 2800124"/>
              <a:gd name="connsiteY9" fmla="*/ 13007 h 1843284"/>
              <a:gd name="connsiteX10" fmla="*/ 375358 w 2800124"/>
              <a:gd name="connsiteY10" fmla="*/ 0 h 1843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800124" h="1843284">
                <a:moveTo>
                  <a:pt x="375358" y="0"/>
                </a:moveTo>
                <a:cubicBezTo>
                  <a:pt x="1505802" y="0"/>
                  <a:pt x="2462339" y="744579"/>
                  <a:pt x="2781298" y="1770066"/>
                </a:cubicBezTo>
                <a:lnTo>
                  <a:pt x="2800124" y="1843284"/>
                </a:lnTo>
                <a:lnTo>
                  <a:pt x="1987869" y="1843284"/>
                </a:lnTo>
                <a:lnTo>
                  <a:pt x="1986195" y="1838711"/>
                </a:lnTo>
                <a:cubicBezTo>
                  <a:pt x="1720801" y="1211248"/>
                  <a:pt x="1099494" y="770976"/>
                  <a:pt x="375357" y="770976"/>
                </a:cubicBezTo>
                <a:cubicBezTo>
                  <a:pt x="254668" y="770976"/>
                  <a:pt x="136835" y="783206"/>
                  <a:pt x="23030" y="806494"/>
                </a:cubicBezTo>
                <a:lnTo>
                  <a:pt x="0" y="812415"/>
                </a:lnTo>
                <a:lnTo>
                  <a:pt x="0" y="30983"/>
                </a:lnTo>
                <a:lnTo>
                  <a:pt x="117785" y="13007"/>
                </a:lnTo>
                <a:cubicBezTo>
                  <a:pt x="202473" y="4406"/>
                  <a:pt x="288401" y="0"/>
                  <a:pt x="375358" y="0"/>
                </a:cubicBezTo>
                <a:close/>
              </a:path>
            </a:pathLst>
          </a:custGeom>
          <a:solidFill>
            <a:schemeClr val="accent5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3" name="Freeform: Shape 302">
            <a:extLst>
              <a:ext uri="{FF2B5EF4-FFF2-40B4-BE49-F238E27FC236}">
                <a16:creationId xmlns="" xmlns:a16="http://schemas.microsoft.com/office/drawing/2014/main" id="{0A253F60-DE40-4508-A37A-61331DF1DD5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05" name="Freeform: Shape 304">
            <a:extLst>
              <a:ext uri="{FF2B5EF4-FFF2-40B4-BE49-F238E27FC236}">
                <a16:creationId xmlns="" xmlns:a16="http://schemas.microsoft.com/office/drawing/2014/main" id="{9A0D6220-3DFE-4182-9152-9135493A6BD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979728" y="0"/>
            <a:ext cx="4209224" cy="1650549"/>
          </a:xfrm>
          <a:custGeom>
            <a:avLst/>
            <a:gdLst>
              <a:gd name="connsiteX0" fmla="*/ 0 w 4209224"/>
              <a:gd name="connsiteY0" fmla="*/ 0 h 1650549"/>
              <a:gd name="connsiteX1" fmla="*/ 846445 w 4209224"/>
              <a:gd name="connsiteY1" fmla="*/ 0 h 1650549"/>
              <a:gd name="connsiteX2" fmla="*/ 912542 w 4209224"/>
              <a:gd name="connsiteY2" fmla="*/ 108799 h 1650549"/>
              <a:gd name="connsiteX3" fmla="*/ 2362195 w 4209224"/>
              <a:gd name="connsiteY3" fmla="*/ 879573 h 1650549"/>
              <a:gd name="connsiteX4" fmla="*/ 3811848 w 4209224"/>
              <a:gd name="connsiteY4" fmla="*/ 108799 h 1650549"/>
              <a:gd name="connsiteX5" fmla="*/ 3877945 w 4209224"/>
              <a:gd name="connsiteY5" fmla="*/ 0 h 1650549"/>
              <a:gd name="connsiteX6" fmla="*/ 4209224 w 4209224"/>
              <a:gd name="connsiteY6" fmla="*/ 0 h 1650549"/>
              <a:gd name="connsiteX7" fmla="*/ 4209224 w 4209224"/>
              <a:gd name="connsiteY7" fmla="*/ 840421 h 1650549"/>
              <a:gd name="connsiteX8" fmla="*/ 4143538 w 4209224"/>
              <a:gd name="connsiteY8" fmla="*/ 912693 h 1650549"/>
              <a:gd name="connsiteX9" fmla="*/ 2362196 w 4209224"/>
              <a:gd name="connsiteY9" fmla="*/ 1650549 h 1650549"/>
              <a:gd name="connsiteX10" fmla="*/ 40969 w 4209224"/>
              <a:gd name="connsiteY10" fmla="*/ 111937 h 16505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209224" h="1650549">
                <a:moveTo>
                  <a:pt x="0" y="0"/>
                </a:moveTo>
                <a:lnTo>
                  <a:pt x="846445" y="0"/>
                </a:lnTo>
                <a:lnTo>
                  <a:pt x="912542" y="108799"/>
                </a:lnTo>
                <a:cubicBezTo>
                  <a:pt x="1226710" y="573829"/>
                  <a:pt x="1758748" y="879573"/>
                  <a:pt x="2362195" y="879573"/>
                </a:cubicBezTo>
                <a:cubicBezTo>
                  <a:pt x="2965642" y="879573"/>
                  <a:pt x="3497680" y="573829"/>
                  <a:pt x="3811848" y="108799"/>
                </a:cubicBezTo>
                <a:lnTo>
                  <a:pt x="3877945" y="0"/>
                </a:lnTo>
                <a:lnTo>
                  <a:pt x="4209224" y="0"/>
                </a:lnTo>
                <a:lnTo>
                  <a:pt x="4209224" y="840421"/>
                </a:lnTo>
                <a:lnTo>
                  <a:pt x="4143538" y="912693"/>
                </a:lnTo>
                <a:cubicBezTo>
                  <a:pt x="3687653" y="1368578"/>
                  <a:pt x="3057854" y="1650549"/>
                  <a:pt x="2362196" y="1650549"/>
                </a:cubicBezTo>
                <a:cubicBezTo>
                  <a:pt x="1318710" y="1650549"/>
                  <a:pt x="423404" y="1016115"/>
                  <a:pt x="40969" y="11193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307" name="Group 306">
            <a:extLst>
              <a:ext uri="{FF2B5EF4-FFF2-40B4-BE49-F238E27FC236}">
                <a16:creationId xmlns="" xmlns:a16="http://schemas.microsoft.com/office/drawing/2014/main" id="{44C729BC-90F1-4823-A305-F6F124E93A9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-6214" y="-1"/>
            <a:ext cx="12214827" cy="6858000"/>
            <a:chOff x="-6214" y="-1"/>
            <a:chExt cx="12214827" cy="6858000"/>
          </a:xfrm>
        </p:grpSpPr>
        <p:cxnSp>
          <p:nvCxnSpPr>
            <p:cNvPr id="308" name="Straight Connector 307">
              <a:extLst>
                <a:ext uri="{FF2B5EF4-FFF2-40B4-BE49-F238E27FC236}">
                  <a16:creationId xmlns="" xmlns:a16="http://schemas.microsoft.com/office/drawing/2014/main" id="{640014BD-8822-4EFD-B887-1E95DBBB42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9" name="Straight Connector 308">
              <a:extLst>
                <a:ext uri="{FF2B5EF4-FFF2-40B4-BE49-F238E27FC236}">
                  <a16:creationId xmlns="" xmlns:a16="http://schemas.microsoft.com/office/drawing/2014/main" id="{1E9445DF-509C-4993-834C-4A95C90E301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0" name="Straight Connector 309">
              <a:extLst>
                <a:ext uri="{FF2B5EF4-FFF2-40B4-BE49-F238E27FC236}">
                  <a16:creationId xmlns="" xmlns:a16="http://schemas.microsoft.com/office/drawing/2014/main" id="{FDCB110E-203A-4D63-810B-7AB453AB9BF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1" name="Straight Connector 310">
              <a:extLst>
                <a:ext uri="{FF2B5EF4-FFF2-40B4-BE49-F238E27FC236}">
                  <a16:creationId xmlns="" xmlns:a16="http://schemas.microsoft.com/office/drawing/2014/main" id="{F264073E-6737-44FE-BC04-BFEE371334D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2" name="Straight Connector 311">
              <a:extLst>
                <a:ext uri="{FF2B5EF4-FFF2-40B4-BE49-F238E27FC236}">
                  <a16:creationId xmlns="" xmlns:a16="http://schemas.microsoft.com/office/drawing/2014/main" id="{6DA24A7E-F63B-4B87-ABA5-BDD8F8F65F7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3" name="Straight Connector 312">
              <a:extLst>
                <a:ext uri="{FF2B5EF4-FFF2-40B4-BE49-F238E27FC236}">
                  <a16:creationId xmlns="" xmlns:a16="http://schemas.microsoft.com/office/drawing/2014/main" id="{9CC2C5D2-CEDF-4390-A89D-71DBD7C3771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4" name="Straight Connector 313">
              <a:extLst>
                <a:ext uri="{FF2B5EF4-FFF2-40B4-BE49-F238E27FC236}">
                  <a16:creationId xmlns="" xmlns:a16="http://schemas.microsoft.com/office/drawing/2014/main" id="{8956D0DF-B8DD-44AB-A831-329B2973EE9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5" name="Straight Connector 314">
              <a:extLst>
                <a:ext uri="{FF2B5EF4-FFF2-40B4-BE49-F238E27FC236}">
                  <a16:creationId xmlns="" xmlns:a16="http://schemas.microsoft.com/office/drawing/2014/main" id="{7AB17CF4-098C-43B0-A0E0-235CEB55FB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6" name="Straight Connector 315">
              <a:extLst>
                <a:ext uri="{FF2B5EF4-FFF2-40B4-BE49-F238E27FC236}">
                  <a16:creationId xmlns="" xmlns:a16="http://schemas.microsoft.com/office/drawing/2014/main" id="{D3CA7C27-06AF-4DB3-A3B2-F81C41D52B51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7" name="Straight Connector 316">
              <a:extLst>
                <a:ext uri="{FF2B5EF4-FFF2-40B4-BE49-F238E27FC236}">
                  <a16:creationId xmlns="" xmlns:a16="http://schemas.microsoft.com/office/drawing/2014/main" id="{8BD2BB17-7774-4215-872F-9CF37633BB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Connector 317">
              <a:extLst>
                <a:ext uri="{FF2B5EF4-FFF2-40B4-BE49-F238E27FC236}">
                  <a16:creationId xmlns="" xmlns:a16="http://schemas.microsoft.com/office/drawing/2014/main" id="{22E1C172-AA18-42F1-B952-4791B50351E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9" name="Straight Connector 318">
              <a:extLst>
                <a:ext uri="{FF2B5EF4-FFF2-40B4-BE49-F238E27FC236}">
                  <a16:creationId xmlns="" xmlns:a16="http://schemas.microsoft.com/office/drawing/2014/main" id="{C9D5EBAC-D904-4410-A575-1A2B810D88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0" name="Straight Connector 319">
              <a:extLst>
                <a:ext uri="{FF2B5EF4-FFF2-40B4-BE49-F238E27FC236}">
                  <a16:creationId xmlns="" xmlns:a16="http://schemas.microsoft.com/office/drawing/2014/main" id="{8B38425E-0189-47B9-9F42-67DC5386E3B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1" name="Straight Connector 320">
              <a:extLst>
                <a:ext uri="{FF2B5EF4-FFF2-40B4-BE49-F238E27FC236}">
                  <a16:creationId xmlns="" xmlns:a16="http://schemas.microsoft.com/office/drawing/2014/main" id="{E6584C8E-A8AC-49AB-8E5B-337E14D4F85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2" name="Straight Connector 321">
              <a:extLst>
                <a:ext uri="{FF2B5EF4-FFF2-40B4-BE49-F238E27FC236}">
                  <a16:creationId xmlns="" xmlns:a16="http://schemas.microsoft.com/office/drawing/2014/main" id="{E8FCDC21-75B9-4F36-AEB4-186CDD994F2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3" name="Straight Connector 322">
              <a:extLst>
                <a:ext uri="{FF2B5EF4-FFF2-40B4-BE49-F238E27FC236}">
                  <a16:creationId xmlns="" xmlns:a16="http://schemas.microsoft.com/office/drawing/2014/main" id="{79AAC1FD-FBB6-4E21-A267-E4B9029BB47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4" name="Straight Connector 323">
              <a:extLst>
                <a:ext uri="{FF2B5EF4-FFF2-40B4-BE49-F238E27FC236}">
                  <a16:creationId xmlns="" xmlns:a16="http://schemas.microsoft.com/office/drawing/2014/main" id="{20FDEAF3-AB6A-41DF-BF11-245120818000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Connector 324">
              <a:extLst>
                <a:ext uri="{FF2B5EF4-FFF2-40B4-BE49-F238E27FC236}">
                  <a16:creationId xmlns="" xmlns:a16="http://schemas.microsoft.com/office/drawing/2014/main" id="{29F9892F-F26B-4C6F-A949-097D3EBC773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6" name="Straight Connector 325">
              <a:extLst>
                <a:ext uri="{FF2B5EF4-FFF2-40B4-BE49-F238E27FC236}">
                  <a16:creationId xmlns="" xmlns:a16="http://schemas.microsoft.com/office/drawing/2014/main" id="{FCCA59EA-5156-402B-82A4-AAE14B2D9A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7" name="Straight Connector 326">
              <a:extLst>
                <a:ext uri="{FF2B5EF4-FFF2-40B4-BE49-F238E27FC236}">
                  <a16:creationId xmlns="" xmlns:a16="http://schemas.microsoft.com/office/drawing/2014/main" id="{31E175D8-17F1-46B8-807F-89A75CD4D96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Connector 327">
              <a:extLst>
                <a:ext uri="{FF2B5EF4-FFF2-40B4-BE49-F238E27FC236}">
                  <a16:creationId xmlns="" xmlns:a16="http://schemas.microsoft.com/office/drawing/2014/main" id="{5AE169C4-F6B2-44D0-A73C-88C304E8A36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9" name="Straight Connector 328">
              <a:extLst>
                <a:ext uri="{FF2B5EF4-FFF2-40B4-BE49-F238E27FC236}">
                  <a16:creationId xmlns="" xmlns:a16="http://schemas.microsoft.com/office/drawing/2014/main" id="{2CE19136-3F8D-4350-A424-8241923BCD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0" name="Straight Connector 329">
              <a:extLst>
                <a:ext uri="{FF2B5EF4-FFF2-40B4-BE49-F238E27FC236}">
                  <a16:creationId xmlns="" xmlns:a16="http://schemas.microsoft.com/office/drawing/2014/main" id="{CF937350-E379-4C45-BC56-20808BBED35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1" name="Straight Connector 330">
              <a:extLst>
                <a:ext uri="{FF2B5EF4-FFF2-40B4-BE49-F238E27FC236}">
                  <a16:creationId xmlns="" xmlns:a16="http://schemas.microsoft.com/office/drawing/2014/main" id="{FE4F6988-3981-46A0-B744-EE972197D43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2" name="Straight Connector 331">
              <a:extLst>
                <a:ext uri="{FF2B5EF4-FFF2-40B4-BE49-F238E27FC236}">
                  <a16:creationId xmlns="" xmlns:a16="http://schemas.microsoft.com/office/drawing/2014/main" id="{EDB419A9-FCB9-4B39-8D9E-91CC0B8E77A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3" name="Straight Connector 332">
              <a:extLst>
                <a:ext uri="{FF2B5EF4-FFF2-40B4-BE49-F238E27FC236}">
                  <a16:creationId xmlns="" xmlns:a16="http://schemas.microsoft.com/office/drawing/2014/main" id="{7D6861DB-43A8-4624-9ECC-5A96BE3AF10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4" name="Straight Connector 333">
              <a:extLst>
                <a:ext uri="{FF2B5EF4-FFF2-40B4-BE49-F238E27FC236}">
                  <a16:creationId xmlns="" xmlns:a16="http://schemas.microsoft.com/office/drawing/2014/main" id="{4AFBD701-C20E-441D-8596-4BBBF49556B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5" name="Straight Connector 334">
              <a:extLst>
                <a:ext uri="{FF2B5EF4-FFF2-40B4-BE49-F238E27FC236}">
                  <a16:creationId xmlns="" xmlns:a16="http://schemas.microsoft.com/office/drawing/2014/main" id="{73C41C88-00F9-45AF-8D64-37BA70969B6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6" name="Straight Connector 335">
              <a:extLst>
                <a:ext uri="{FF2B5EF4-FFF2-40B4-BE49-F238E27FC236}">
                  <a16:creationId xmlns="" xmlns:a16="http://schemas.microsoft.com/office/drawing/2014/main" id="{E6420BDA-21B9-4B17-A82E-A9EB28138A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338" name="Rectangle 337">
            <a:extLst>
              <a:ext uri="{FF2B5EF4-FFF2-40B4-BE49-F238E27FC236}">
                <a16:creationId xmlns="" xmlns:a16="http://schemas.microsoft.com/office/drawing/2014/main" id="{4E1EF4E8-5513-4BF5-BC41-04645281C6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3848" cap="flat">
            <a:noFill/>
            <a:prstDash val="solid"/>
            <a:miter/>
          </a:ln>
          <a:effectLst/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40" name="Flowchart: Document 339">
            <a:extLst>
              <a:ext uri="{FF2B5EF4-FFF2-40B4-BE49-F238E27FC236}">
                <a16:creationId xmlns="" xmlns:a16="http://schemas.microsoft.com/office/drawing/2014/main" id="{D22FBD32-C88A-4C1D-BC76-613A93944B7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16200000">
            <a:off x="-304804" y="304807"/>
            <a:ext cx="6858000" cy="6248391"/>
          </a:xfrm>
          <a:prstGeom prst="flowChartDocument">
            <a:avLst/>
          </a:prstGeom>
          <a:solidFill>
            <a:schemeClr val="accent5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279220F2-66C5-84AE-F814-2C1D01D0D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410" y="728905"/>
            <a:ext cx="4567990" cy="31842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 err="1"/>
              <a:t>Раздел</a:t>
            </a:r>
            <a:r>
              <a:rPr lang="en-US" sz="5400" dirty="0"/>
              <a:t> </a:t>
            </a:r>
            <a:r>
              <a:rPr lang="ru-RU" sz="5400" dirty="0" smtClean="0"/>
              <a:t>1</a:t>
            </a:r>
            <a:r>
              <a:rPr lang="en-US" sz="5400" dirty="0" smtClean="0"/>
              <a:t> </a:t>
            </a:r>
            <a:r>
              <a:rPr lang="ru-RU" sz="5400" dirty="0" smtClean="0"/>
              <a:t>Основные показатели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3413231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25" name="Скругленный прямоугольник 24"/>
          <p:cNvSpPr/>
          <p:nvPr/>
        </p:nvSpPr>
        <p:spPr>
          <a:xfrm>
            <a:off x="695326" y="1124746"/>
            <a:ext cx="10801351" cy="3094341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42958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60960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7896125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96964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2495600" y="1297524"/>
            <a:ext cx="1440160" cy="2722092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549277"/>
            <a:ext cx="10515600" cy="541655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О с н о в н ы е   п о к а з а т е л и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495600" y="130956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Главное здание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2958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1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6096000" y="1304511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2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78962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 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Филиал 3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9696400" y="1297526"/>
            <a:ext cx="1440160" cy="5416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ГП № 166</a:t>
            </a:r>
          </a:p>
          <a:p>
            <a:r>
              <a:rPr lang="ru-RU" sz="13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ВСЕГО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660277" y="2280858"/>
            <a:ext cx="1835323" cy="2880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Мощность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Заголовок 1"/>
          <p:cNvSpPr txBox="1">
            <a:spLocks/>
          </p:cNvSpPr>
          <p:nvPr/>
        </p:nvSpPr>
        <p:spPr>
          <a:xfrm>
            <a:off x="2495600" y="1839179"/>
            <a:ext cx="1440160" cy="124532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1250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096000" y="1846166"/>
            <a:ext cx="1440160" cy="109208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613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4295800" y="1839181"/>
            <a:ext cx="1440160" cy="101435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750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7896200" y="1846165"/>
            <a:ext cx="1440160" cy="109208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683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9696400" y="1846164"/>
            <a:ext cx="1440160" cy="10933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3296</a:t>
            </a:r>
            <a:r>
              <a:rPr lang="ru-RU" sz="28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в смену по данным ЕМИАС</a:t>
            </a:r>
          </a:p>
        </p:txBody>
      </p:sp>
      <p:sp>
        <p:nvSpPr>
          <p:cNvPr id="19" name="Заголовок 1"/>
          <p:cNvSpPr txBox="1">
            <a:spLocks/>
          </p:cNvSpPr>
          <p:nvPr/>
        </p:nvSpPr>
        <p:spPr>
          <a:xfrm>
            <a:off x="24956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54406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(20065 человек старше трудоспособного возраста)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95325" y="3469847"/>
            <a:ext cx="1800275" cy="427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Прикрепленное население</a:t>
            </a:r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4295800" y="2830596"/>
            <a:ext cx="1440160" cy="130161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31113</a:t>
            </a:r>
            <a:r>
              <a:rPr lang="ru-RU" sz="2600" dirty="0">
                <a:latin typeface="Roboto" panose="020B0604020202020204" pitchFamily="2" charset="0"/>
                <a:ea typeface="Roboto" panose="020B0604020202020204" pitchFamily="2" charset="0"/>
              </a:rPr>
              <a:t> </a:t>
            </a:r>
            <a:r>
              <a:rPr lang="ru-RU" sz="1400" dirty="0">
                <a:latin typeface="Roboto" panose="020B0604020202020204" pitchFamily="2" charset="0"/>
                <a:ea typeface="Roboto" panose="020B0604020202020204" pitchFamily="2" charset="0"/>
              </a:rPr>
              <a:t>ч</a:t>
            </a:r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еловек (11839 человек старше трудоспособного возраста)</a:t>
            </a:r>
          </a:p>
        </p:txBody>
      </p:sp>
      <p:sp>
        <p:nvSpPr>
          <p:cNvPr id="22" name="Заголовок 1"/>
          <p:cNvSpPr txBox="1">
            <a:spLocks/>
          </p:cNvSpPr>
          <p:nvPr/>
        </p:nvSpPr>
        <p:spPr>
          <a:xfrm>
            <a:off x="6096000" y="2830596"/>
            <a:ext cx="1440160" cy="153351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37930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 (13862 человек старше трудоспособного возраста)</a:t>
            </a:r>
          </a:p>
        </p:txBody>
      </p:sp>
      <p:sp>
        <p:nvSpPr>
          <p:cNvPr id="23" name="Заголовок 1"/>
          <p:cNvSpPr txBox="1">
            <a:spLocks/>
          </p:cNvSpPr>
          <p:nvPr/>
        </p:nvSpPr>
        <p:spPr>
          <a:xfrm>
            <a:off x="7896200" y="2844977"/>
            <a:ext cx="1440160" cy="12872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Arial" panose="020B0604020202020204" pitchFamily="34" charset="0"/>
              </a:rPr>
              <a:t>36963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(12680 человек старше трудоспособного возраста)</a:t>
            </a:r>
          </a:p>
        </p:txBody>
      </p:sp>
      <p:sp>
        <p:nvSpPr>
          <p:cNvPr id="24" name="Заголовок 1"/>
          <p:cNvSpPr txBox="1">
            <a:spLocks/>
          </p:cNvSpPr>
          <p:nvPr/>
        </p:nvSpPr>
        <p:spPr>
          <a:xfrm>
            <a:off x="9696400" y="2844977"/>
            <a:ext cx="1514525" cy="13196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160412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человека (58446 человек старше трудоспособного возраста)</a:t>
            </a:r>
          </a:p>
        </p:txBody>
      </p:sp>
      <p:sp>
        <p:nvSpPr>
          <p:cNvPr id="31" name="Заголовок 1"/>
          <p:cNvSpPr txBox="1">
            <a:spLocks/>
          </p:cNvSpPr>
          <p:nvPr/>
        </p:nvSpPr>
        <p:spPr>
          <a:xfrm>
            <a:off x="671946" y="4449260"/>
            <a:ext cx="10538980" cy="3325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Численность прикрепленного населения</a:t>
            </a:r>
          </a:p>
        </p:txBody>
      </p:sp>
      <p:sp>
        <p:nvSpPr>
          <p:cNvPr id="32" name="Заголовок 1"/>
          <p:cNvSpPr txBox="1">
            <a:spLocks/>
          </p:cNvSpPr>
          <p:nvPr/>
        </p:nvSpPr>
        <p:spPr>
          <a:xfrm>
            <a:off x="2794921" y="5445226"/>
            <a:ext cx="1800276" cy="8833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160412</a:t>
            </a: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         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457" y="1566202"/>
            <a:ext cx="695612" cy="69561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539" y="2707012"/>
            <a:ext cx="720413" cy="720413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087" y="2759367"/>
            <a:ext cx="665148" cy="66514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08" y="4927585"/>
            <a:ext cx="1414280" cy="141428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103" y="5033171"/>
            <a:ext cx="1305787" cy="1305787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5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36" name="Диаграмма 35">
            <a:extLst>
              <a:ext uri="{FF2B5EF4-FFF2-40B4-BE49-F238E27FC236}">
                <a16:creationId xmlns:a16="http://schemas.microsoft.com/office/drawing/2014/main" xmlns="" id="{AF82D4FE-4318-417A-9003-90A35ED9B98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96987622"/>
              </p:ext>
            </p:extLst>
          </p:nvPr>
        </p:nvGraphicFramePr>
        <p:xfrm>
          <a:off x="4333287" y="4771204"/>
          <a:ext cx="7163390" cy="2213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93002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/>
        </p:nvCxnSpPr>
        <p:spPr>
          <a:xfrm>
            <a:off x="695325" y="549275"/>
            <a:ext cx="10801350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92" y="2801838"/>
            <a:ext cx="1301950" cy="1301950"/>
          </a:xfrm>
          <a:prstGeom prst="rect">
            <a:avLst/>
          </a:prstGeom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6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7" name="Диаграмма 16">
            <a:extLst>
              <a:ext uri="{FF2B5EF4-FFF2-40B4-BE49-F238E27FC236}">
                <a16:creationId xmlns:a16="http://schemas.microsoft.com/office/drawing/2014/main" xmlns="" id="{8E1A93E3-5B4D-4AA2-8D93-3BA50B1C117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8610408"/>
              </p:ext>
            </p:extLst>
          </p:nvPr>
        </p:nvGraphicFramePr>
        <p:xfrm>
          <a:off x="2207568" y="1090930"/>
          <a:ext cx="9146232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1824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Скругленный прямоугольник 18"/>
          <p:cNvSpPr/>
          <p:nvPr/>
        </p:nvSpPr>
        <p:spPr>
          <a:xfrm>
            <a:off x="4655839" y="1074728"/>
            <a:ext cx="6840112" cy="5506422"/>
          </a:xfrm>
          <a:prstGeom prst="roundRect">
            <a:avLst>
              <a:gd name="adj" fmla="val 1954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655840" y="476673"/>
            <a:ext cx="6840835" cy="598056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Посещения поликлиники в 2024 году 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55839" y="260648"/>
            <a:ext cx="6840836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Заголовок 1"/>
          <p:cNvSpPr txBox="1">
            <a:spLocks/>
          </p:cNvSpPr>
          <p:nvPr/>
        </p:nvSpPr>
        <p:spPr>
          <a:xfrm>
            <a:off x="4705715" y="1484786"/>
            <a:ext cx="1966349" cy="9975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500" dirty="0">
                <a:solidFill>
                  <a:srgbClr val="002060"/>
                </a:solidFill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848390</a:t>
            </a:r>
            <a:endParaRPr lang="en-US" sz="3500" dirty="0">
              <a:solidFill>
                <a:srgbClr val="002060"/>
              </a:solidFill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  <a:p>
            <a:r>
              <a:rPr lang="ru-RU" sz="12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посещений в 2024 году, всего</a:t>
            </a: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6600056" y="1844824"/>
            <a:ext cx="742139" cy="0"/>
          </a:xfrm>
          <a:prstGeom prst="straightConnector1">
            <a:avLst/>
          </a:prstGeom>
          <a:ln w="28575" cap="rnd" cmpd="sng">
            <a:solidFill>
              <a:srgbClr val="49BED8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Скругленный прямоугольник 23"/>
          <p:cNvSpPr/>
          <p:nvPr/>
        </p:nvSpPr>
        <p:spPr>
          <a:xfrm>
            <a:off x="4876104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147903" y="2636914"/>
            <a:ext cx="3168352" cy="3620809"/>
          </a:xfrm>
          <a:prstGeom prst="roundRect">
            <a:avLst>
              <a:gd name="adj" fmla="val 4497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4871864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16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sp>
        <p:nvSpPr>
          <p:cNvPr id="27" name="Заголовок 1"/>
          <p:cNvSpPr txBox="1">
            <a:spLocks/>
          </p:cNvSpPr>
          <p:nvPr/>
        </p:nvSpPr>
        <p:spPr>
          <a:xfrm>
            <a:off x="8255915" y="2708922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Приемы по заболеванию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906703" y="5317368"/>
            <a:ext cx="244827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000" dirty="0">
              <a:latin typeface="Roboto" panose="020B0604020202020204" pitchFamily="2" charset="0"/>
              <a:ea typeface="Roboto" panose="020B0604020202020204" pitchFamily="2" charset="0"/>
              <a:cs typeface="Roboto" panose="02000000000000000000" pitchFamily="2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395" t="2750" r="32046"/>
          <a:stretch/>
        </p:blipFill>
        <p:spPr>
          <a:xfrm>
            <a:off x="-7785" y="-2960"/>
            <a:ext cx="4417168" cy="68609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Roboto" panose="020B0604020202020204" pitchFamily="2" charset="0"/>
              </a:rPr>
              <a:t>7</a:t>
            </a:fld>
            <a:endParaRPr lang="ru-RU">
              <a:latin typeface="Roboto" panose="020B0604020202020204" pitchFamily="2" charset="0"/>
              <a:ea typeface="Roboto" panose="020B0604020202020204" pitchFamily="2" charset="0"/>
            </a:endParaRPr>
          </a:p>
        </p:txBody>
      </p:sp>
      <p:graphicFrame>
        <p:nvGraphicFramePr>
          <p:cNvPr id="14" name="Диаграмма 13">
            <a:extLst>
              <a:ext uri="{FF2B5EF4-FFF2-40B4-BE49-F238E27FC236}">
                <a16:creationId xmlns:a16="http://schemas.microsoft.com/office/drawing/2014/main" xmlns="" id="{BFCC75B3-F1BD-44FA-847C-348380C04D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4762323"/>
              </p:ext>
            </p:extLst>
          </p:nvPr>
        </p:nvGraphicFramePr>
        <p:xfrm>
          <a:off x="6991647" y="1052737"/>
          <a:ext cx="4504303" cy="1536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8" name="Заголовок 1">
            <a:extLst>
              <a:ext uri="{FF2B5EF4-FFF2-40B4-BE49-F238E27FC236}">
                <a16:creationId xmlns:a16="http://schemas.microsoft.com/office/drawing/2014/main" xmlns="" id="{9770ABB4-9E55-4C57-8581-1023BE0C7D34}"/>
              </a:ext>
            </a:extLst>
          </p:cNvPr>
          <p:cNvSpPr txBox="1">
            <a:spLocks/>
          </p:cNvSpPr>
          <p:nvPr/>
        </p:nvSpPr>
        <p:spPr>
          <a:xfrm>
            <a:off x="4936002" y="2702921"/>
            <a:ext cx="2952328" cy="33542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600" dirty="0">
                <a:latin typeface="Roboto" panose="020B0604020202020204" pitchFamily="2" charset="0"/>
                <a:ea typeface="Roboto" panose="020B0604020202020204" pitchFamily="2" charset="0"/>
                <a:cs typeface="Roboto" panose="02000000000000000000" pitchFamily="2" charset="0"/>
              </a:rPr>
              <a:t>Профилактические приёмы</a:t>
            </a:r>
          </a:p>
        </p:txBody>
      </p:sp>
      <p:graphicFrame>
        <p:nvGraphicFramePr>
          <p:cNvPr id="21" name="Диаграмма 20">
            <a:extLst>
              <a:ext uri="{FF2B5EF4-FFF2-40B4-BE49-F238E27FC236}">
                <a16:creationId xmlns:a16="http://schemas.microsoft.com/office/drawing/2014/main" xmlns="" id="{61691CFE-93A4-4DD9-B4E5-8386A7E65D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22042526"/>
              </p:ext>
            </p:extLst>
          </p:nvPr>
        </p:nvGraphicFramePr>
        <p:xfrm>
          <a:off x="4936002" y="2630912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" name="Диаграмма 30">
            <a:extLst>
              <a:ext uri="{FF2B5EF4-FFF2-40B4-BE49-F238E27FC236}">
                <a16:creationId xmlns:a16="http://schemas.microsoft.com/office/drawing/2014/main" xmlns="" id="{C24C4F9B-F3FC-4485-818F-9FFE6FA804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6631625"/>
              </p:ext>
            </p:extLst>
          </p:nvPr>
        </p:nvGraphicFramePr>
        <p:xfrm>
          <a:off x="8107116" y="2589218"/>
          <a:ext cx="3070925" cy="36268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521867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6" name="Объект 6">
            <a:extLst>
              <a:ext uri="{FF2B5EF4-FFF2-40B4-BE49-F238E27FC236}">
                <a16:creationId xmlns:a16="http://schemas.microsoft.com/office/drawing/2014/main" xmlns="" id="{BCB1E45D-F064-83A4-4D3C-F6C412EA16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071999"/>
              </p:ext>
            </p:extLst>
          </p:nvPr>
        </p:nvGraphicFramePr>
        <p:xfrm>
          <a:off x="4184068" y="152400"/>
          <a:ext cx="7812562" cy="61639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xmlns="" id="{B6E0ECDC-CE7C-30CE-5D03-8DFB53A5EA4A}"/>
              </a:ext>
            </a:extLst>
          </p:cNvPr>
          <p:cNvSpPr txBox="1">
            <a:spLocks/>
          </p:cNvSpPr>
          <p:nvPr/>
        </p:nvSpPr>
        <p:spPr>
          <a:xfrm>
            <a:off x="457200" y="720772"/>
            <a:ext cx="3718767" cy="55310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dirty="0" smtClean="0">
                <a:solidFill>
                  <a:schemeClr val="tx2">
                    <a:alpha val="80000"/>
                  </a:schemeClr>
                </a:solidFill>
              </a:rPr>
              <a:t>Структура посещений поликлиники</a:t>
            </a:r>
            <a:br>
              <a:rPr lang="ru-RU" sz="3000" dirty="0" smtClean="0">
                <a:solidFill>
                  <a:schemeClr val="tx2">
                    <a:alpha val="80000"/>
                  </a:schemeClr>
                </a:solidFill>
              </a:rPr>
            </a:br>
            <a:r>
              <a:rPr lang="ru-RU" sz="3000" dirty="0" smtClean="0">
                <a:solidFill>
                  <a:schemeClr val="tx2">
                    <a:alpha val="80000"/>
                  </a:schemeClr>
                </a:solidFill>
              </a:rPr>
              <a:t>сравнение 2023–24 гг.</a:t>
            </a:r>
            <a:endParaRPr lang="ru-RU" sz="3000" dirty="0">
              <a:solidFill>
                <a:schemeClr val="tx2">
                  <a:alpha val="80000"/>
                </a:schemeClr>
              </a:solidFill>
            </a:endParaRP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xmlns="" id="{B6E0ECDC-CE7C-30CE-5D03-8DFB53A5EA4A}"/>
              </a:ext>
            </a:extLst>
          </p:cNvPr>
          <p:cNvSpPr txBox="1">
            <a:spLocks/>
          </p:cNvSpPr>
          <p:nvPr/>
        </p:nvSpPr>
        <p:spPr>
          <a:xfrm>
            <a:off x="9552384" y="666023"/>
            <a:ext cx="936104" cy="341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>
                    <a:alpha val="80000"/>
                  </a:srgbClr>
                </a:solidFill>
                <a:latin typeface="+mn-lt"/>
              </a:rPr>
              <a:t>+0,38%</a:t>
            </a:r>
            <a:endParaRPr lang="ru-RU" sz="1800" b="1" dirty="0">
              <a:solidFill>
                <a:srgbClr val="FF0000">
                  <a:alpha val="80000"/>
                </a:srgbClr>
              </a:solidFill>
              <a:latin typeface="+mn-lt"/>
            </a:endParaRP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B6E0ECDC-CE7C-30CE-5D03-8DFB53A5EA4A}"/>
              </a:ext>
            </a:extLst>
          </p:cNvPr>
          <p:cNvSpPr txBox="1">
            <a:spLocks/>
          </p:cNvSpPr>
          <p:nvPr/>
        </p:nvSpPr>
        <p:spPr>
          <a:xfrm>
            <a:off x="10134872" y="2636912"/>
            <a:ext cx="936104" cy="341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>
                    <a:alpha val="80000"/>
                  </a:srgbClr>
                </a:solidFill>
                <a:latin typeface="+mn-lt"/>
              </a:rPr>
              <a:t>+16%</a:t>
            </a:r>
            <a:endParaRPr lang="ru-RU" sz="1800" b="1" dirty="0">
              <a:solidFill>
                <a:srgbClr val="FF0000">
                  <a:alpha val="80000"/>
                </a:srgbClr>
              </a:solidFill>
              <a:latin typeface="+mn-lt"/>
            </a:endParaRPr>
          </a:p>
        </p:txBody>
      </p:sp>
      <p:sp>
        <p:nvSpPr>
          <p:cNvPr id="10" name="Заголовок 1">
            <a:extLst>
              <a:ext uri="{FF2B5EF4-FFF2-40B4-BE49-F238E27FC236}">
                <a16:creationId xmlns:a16="http://schemas.microsoft.com/office/drawing/2014/main" xmlns="" id="{B6E0ECDC-CE7C-30CE-5D03-8DFB53A5EA4A}"/>
              </a:ext>
            </a:extLst>
          </p:cNvPr>
          <p:cNvSpPr txBox="1">
            <a:spLocks/>
          </p:cNvSpPr>
          <p:nvPr/>
        </p:nvSpPr>
        <p:spPr>
          <a:xfrm>
            <a:off x="10735717" y="3148702"/>
            <a:ext cx="936104" cy="341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>
                    <a:alpha val="80000"/>
                  </a:srgbClr>
                </a:solidFill>
                <a:latin typeface="+mn-lt"/>
              </a:rPr>
              <a:t>+21%</a:t>
            </a:r>
            <a:endParaRPr lang="ru-RU" sz="1800" b="1" dirty="0">
              <a:solidFill>
                <a:srgbClr val="FF0000">
                  <a:alpha val="80000"/>
                </a:srgbClr>
              </a:solidFill>
              <a:latin typeface="+mn-lt"/>
            </a:endParaRP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xmlns="" id="{B6E0ECDC-CE7C-30CE-5D03-8DFB53A5EA4A}"/>
              </a:ext>
            </a:extLst>
          </p:cNvPr>
          <p:cNvSpPr txBox="1">
            <a:spLocks/>
          </p:cNvSpPr>
          <p:nvPr/>
        </p:nvSpPr>
        <p:spPr>
          <a:xfrm>
            <a:off x="11203769" y="3500096"/>
            <a:ext cx="936104" cy="341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800" b="1" dirty="0" smtClean="0">
                <a:solidFill>
                  <a:srgbClr val="FF0000">
                    <a:alpha val="80000"/>
                  </a:srgbClr>
                </a:solidFill>
                <a:latin typeface="+mn-lt"/>
              </a:rPr>
              <a:t>+31,9%</a:t>
            </a:r>
            <a:endParaRPr lang="ru-RU" sz="1800" b="1" dirty="0">
              <a:solidFill>
                <a:srgbClr val="FF0000">
                  <a:alpha val="80000"/>
                </a:srgb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606457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Рисунок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898"/>
          <a:stretch/>
        </p:blipFill>
        <p:spPr>
          <a:xfrm>
            <a:off x="0" y="-99390"/>
            <a:ext cx="12192000" cy="6984775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1ED73-5B17-489B-8AF9-E8BAB6DF7D7D}" type="slidenum">
              <a:rPr lang="ru-RU" smtClean="0">
                <a:latin typeface="Roboto" panose="020B0604020202020204" pitchFamily="2" charset="0"/>
                <a:ea typeface="PMingLiU-ExtB" panose="02020500000000000000" pitchFamily="18" charset="-120"/>
              </a:rPr>
              <a:t>9</a:t>
            </a:fld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4" name="Заголовок 1"/>
          <p:cNvSpPr>
            <a:spLocks noGrp="1"/>
          </p:cNvSpPr>
          <p:nvPr>
            <p:ph type="title"/>
          </p:nvPr>
        </p:nvSpPr>
        <p:spPr>
          <a:xfrm>
            <a:off x="695325" y="633631"/>
            <a:ext cx="10515600" cy="578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Показатели</a:t>
            </a:r>
            <a:r>
              <a:rPr lang="en-US" sz="3000" b="1" dirty="0">
                <a:solidFill>
                  <a:srgbClr val="0070C0"/>
                </a:solidFill>
                <a:latin typeface="PMingLiU-ExtB" panose="02020500000000000000" pitchFamily="18" charset="-120"/>
                <a:ea typeface="PMingLiU-ExtB" panose="02020500000000000000" pitchFamily="18" charset="-120"/>
                <a:cs typeface="Roboto" panose="02000000000000000000" pitchFamily="2" charset="0"/>
              </a:rPr>
              <a:t> </a:t>
            </a:r>
            <a:r>
              <a:rPr lang="ru-RU" sz="3000" b="1" dirty="0">
                <a:solidFill>
                  <a:srgbClr val="0070C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заболеваемости по некоторым наиболее значимым нозологиям</a:t>
            </a:r>
          </a:p>
        </p:txBody>
      </p:sp>
      <p:cxnSp>
        <p:nvCxnSpPr>
          <p:cNvPr id="115" name="Прямая соединительная линия 114"/>
          <p:cNvCxnSpPr/>
          <p:nvPr/>
        </p:nvCxnSpPr>
        <p:spPr>
          <a:xfrm>
            <a:off x="695326" y="549275"/>
            <a:ext cx="10801351" cy="0"/>
          </a:xfrm>
          <a:prstGeom prst="line">
            <a:avLst/>
          </a:prstGeom>
          <a:ln w="57150">
            <a:solidFill>
              <a:srgbClr val="49BE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Скругленный прямоугольник 115"/>
          <p:cNvSpPr/>
          <p:nvPr/>
        </p:nvSpPr>
        <p:spPr>
          <a:xfrm>
            <a:off x="695326" y="1296808"/>
            <a:ext cx="10801351" cy="5012512"/>
          </a:xfrm>
          <a:prstGeom prst="roundRect">
            <a:avLst>
              <a:gd name="adj" fmla="val 1954"/>
            </a:avLst>
          </a:prstGeom>
          <a:solidFill>
            <a:srgbClr val="B7E4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7" name="Скругленный прямоугольник 116"/>
          <p:cNvSpPr/>
          <p:nvPr/>
        </p:nvSpPr>
        <p:spPr>
          <a:xfrm>
            <a:off x="2495599" y="1739597"/>
            <a:ext cx="1599621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8" name="Скругленный прямоугольник 117"/>
          <p:cNvSpPr/>
          <p:nvPr/>
        </p:nvSpPr>
        <p:spPr>
          <a:xfrm>
            <a:off x="42958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19" name="Скругленный прямоугольник 118"/>
          <p:cNvSpPr/>
          <p:nvPr/>
        </p:nvSpPr>
        <p:spPr>
          <a:xfrm>
            <a:off x="60960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78962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9696400" y="1739597"/>
            <a:ext cx="1584176" cy="4137676"/>
          </a:xfrm>
          <a:prstGeom prst="roundRect">
            <a:avLst>
              <a:gd name="adj" fmla="val 4497"/>
            </a:avLst>
          </a:prstGeom>
          <a:solidFill>
            <a:srgbClr val="D3EF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22" name="Заголовок 1"/>
          <p:cNvSpPr txBox="1">
            <a:spLocks/>
          </p:cNvSpPr>
          <p:nvPr/>
        </p:nvSpPr>
        <p:spPr>
          <a:xfrm>
            <a:off x="2495600" y="2110779"/>
            <a:ext cx="1584176" cy="88544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</a:t>
            </a:r>
          </a:p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системы кровообращения</a:t>
            </a:r>
          </a:p>
        </p:txBody>
      </p:sp>
      <p:sp>
        <p:nvSpPr>
          <p:cNvPr id="123" name="Заголовок 1"/>
          <p:cNvSpPr txBox="1">
            <a:spLocks/>
          </p:cNvSpPr>
          <p:nvPr/>
        </p:nvSpPr>
        <p:spPr>
          <a:xfrm>
            <a:off x="42958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дыхания</a:t>
            </a:r>
          </a:p>
        </p:txBody>
      </p:sp>
      <p:sp>
        <p:nvSpPr>
          <p:cNvPr id="124" name="Заголовок 1"/>
          <p:cNvSpPr txBox="1">
            <a:spLocks/>
          </p:cNvSpPr>
          <p:nvPr/>
        </p:nvSpPr>
        <p:spPr>
          <a:xfrm>
            <a:off x="6096000" y="2246869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органов пищеварения</a:t>
            </a:r>
          </a:p>
        </p:txBody>
      </p:sp>
      <p:sp>
        <p:nvSpPr>
          <p:cNvPr id="125" name="Заголовок 1"/>
          <p:cNvSpPr txBox="1">
            <a:spLocks/>
          </p:cNvSpPr>
          <p:nvPr/>
        </p:nvSpPr>
        <p:spPr>
          <a:xfrm>
            <a:off x="78962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костно-мышечной системы</a:t>
            </a:r>
          </a:p>
        </p:txBody>
      </p:sp>
      <p:sp>
        <p:nvSpPr>
          <p:cNvPr id="126" name="Заголовок 1"/>
          <p:cNvSpPr txBox="1">
            <a:spLocks/>
          </p:cNvSpPr>
          <p:nvPr/>
        </p:nvSpPr>
        <p:spPr>
          <a:xfrm>
            <a:off x="9696400" y="2239884"/>
            <a:ext cx="1440160" cy="75633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200" dirty="0">
                <a:solidFill>
                  <a:srgbClr val="002060"/>
                </a:solidFill>
                <a:latin typeface="Roboto" panose="020B0604020202020204" pitchFamily="2" charset="0"/>
                <a:ea typeface="PMingLiU-ExtB" panose="02020500000000000000" pitchFamily="18" charset="-120"/>
                <a:cs typeface="Roboto" panose="02000000000000000000" pitchFamily="2" charset="0"/>
              </a:rPr>
              <a:t>Болезни мочеполовой системы</a:t>
            </a:r>
          </a:p>
        </p:txBody>
      </p:sp>
      <p:sp>
        <p:nvSpPr>
          <p:cNvPr id="127" name="Овал 126"/>
          <p:cNvSpPr/>
          <p:nvPr/>
        </p:nvSpPr>
        <p:spPr>
          <a:xfrm>
            <a:off x="26181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28" name="Рисунок 1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581" y="1443738"/>
            <a:ext cx="582687" cy="582686"/>
          </a:xfrm>
          <a:prstGeom prst="rect">
            <a:avLst/>
          </a:prstGeom>
        </p:spPr>
      </p:pic>
      <p:sp>
        <p:nvSpPr>
          <p:cNvPr id="129" name="Овал 128"/>
          <p:cNvSpPr/>
          <p:nvPr/>
        </p:nvSpPr>
        <p:spPr>
          <a:xfrm>
            <a:off x="44183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0" name="Овал 129"/>
          <p:cNvSpPr/>
          <p:nvPr/>
        </p:nvSpPr>
        <p:spPr>
          <a:xfrm>
            <a:off x="62185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1" name="Овал 130"/>
          <p:cNvSpPr/>
          <p:nvPr/>
        </p:nvSpPr>
        <p:spPr>
          <a:xfrm>
            <a:off x="80187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sp>
        <p:nvSpPr>
          <p:cNvPr id="132" name="Овал 131"/>
          <p:cNvSpPr/>
          <p:nvPr/>
        </p:nvSpPr>
        <p:spPr>
          <a:xfrm>
            <a:off x="9818937" y="1296808"/>
            <a:ext cx="885577" cy="88557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Roboto" panose="020B0604020202020204" pitchFamily="2" charset="0"/>
              <a:ea typeface="PMingLiU-ExtB" panose="02020500000000000000" pitchFamily="18" charset="-120"/>
            </a:endParaRPr>
          </a:p>
        </p:txBody>
      </p:sp>
      <p:pic>
        <p:nvPicPr>
          <p:cNvPr id="133" name="Рисунок 1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840" y="1460046"/>
            <a:ext cx="491475" cy="491474"/>
          </a:xfrm>
          <a:prstGeom prst="rect">
            <a:avLst/>
          </a:prstGeom>
        </p:spPr>
      </p:pic>
      <p:pic>
        <p:nvPicPr>
          <p:cNvPr id="134" name="Рисунок 13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7666" y="1443317"/>
            <a:ext cx="562431" cy="562430"/>
          </a:xfrm>
          <a:prstGeom prst="rect">
            <a:avLst/>
          </a:prstGeom>
        </p:spPr>
      </p:pic>
      <p:pic>
        <p:nvPicPr>
          <p:cNvPr id="135" name="Рисунок 13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4232" y="1485694"/>
            <a:ext cx="537835" cy="537834"/>
          </a:xfrm>
          <a:prstGeom prst="rect">
            <a:avLst/>
          </a:prstGeom>
        </p:spPr>
      </p:pic>
      <p:pic>
        <p:nvPicPr>
          <p:cNvPr id="136" name="Рисунок 13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4433" y="1466647"/>
            <a:ext cx="568491" cy="568491"/>
          </a:xfrm>
          <a:prstGeom prst="rect">
            <a:avLst/>
          </a:prstGeom>
        </p:spPr>
      </p:pic>
      <p:pic>
        <p:nvPicPr>
          <p:cNvPr id="137" name="Рисунок 13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46" y="4221042"/>
            <a:ext cx="1339279" cy="1339279"/>
          </a:xfrm>
          <a:prstGeom prst="rect">
            <a:avLst/>
          </a:prstGeom>
        </p:spPr>
      </p:pic>
      <p:graphicFrame>
        <p:nvGraphicFramePr>
          <p:cNvPr id="138" name="Диаграмма 137"/>
          <p:cNvGraphicFramePr/>
          <p:nvPr>
            <p:extLst>
              <p:ext uri="{D42A27DB-BD31-4B8C-83A1-F6EECF244321}">
                <p14:modId xmlns:p14="http://schemas.microsoft.com/office/powerpoint/2010/main" val="1108530471"/>
              </p:ext>
            </p:extLst>
          </p:nvPr>
        </p:nvGraphicFramePr>
        <p:xfrm>
          <a:off x="2246814" y="2689657"/>
          <a:ext cx="9282551" cy="3502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</p:spTree>
    <p:extLst>
      <p:ext uri="{BB962C8B-B14F-4D97-AF65-F5344CB8AC3E}">
        <p14:creationId xmlns:p14="http://schemas.microsoft.com/office/powerpoint/2010/main" val="326300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9BED8"/>
      </a:accent1>
      <a:accent2>
        <a:srgbClr val="ED7D31"/>
      </a:accent2>
      <a:accent3>
        <a:srgbClr val="A5A5A5"/>
      </a:accent3>
      <a:accent4>
        <a:srgbClr val="FFC000"/>
      </a:accent4>
      <a:accent5>
        <a:srgbClr val="49BED8"/>
      </a:accent5>
      <a:accent6>
        <a:srgbClr val="70AD47"/>
      </a:accent6>
      <a:hlink>
        <a:srgbClr val="49BED8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Другая 2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9BED8"/>
    </a:accent1>
    <a:accent2>
      <a:srgbClr val="ED7D31"/>
    </a:accent2>
    <a:accent3>
      <a:srgbClr val="A5A5A5"/>
    </a:accent3>
    <a:accent4>
      <a:srgbClr val="FFC000"/>
    </a:accent4>
    <a:accent5>
      <a:srgbClr val="49BED8"/>
    </a:accent5>
    <a:accent6>
      <a:srgbClr val="70AD47"/>
    </a:accent6>
    <a:hlink>
      <a:srgbClr val="49BED8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35371</TotalTime>
  <Words>1530</Words>
  <Application>Microsoft Office PowerPoint</Application>
  <PresentationFormat>Произвольный</PresentationFormat>
  <Paragraphs>305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Презентация PowerPoint</vt:lpstr>
      <vt:lpstr>Презентация PowerPoint</vt:lpstr>
      <vt:lpstr>Раздел 1 Основные показатели</vt:lpstr>
      <vt:lpstr>О с н о в н ы е   п о к а з а т е л и</vt:lpstr>
      <vt:lpstr>Презентация PowerPoint</vt:lpstr>
      <vt:lpstr>Посещения поликлиники в 2024 году </vt:lpstr>
      <vt:lpstr>Презентация PowerPoint</vt:lpstr>
      <vt:lpstr>Показатели заболеваемости по некоторым наиболее значимым нозологиям</vt:lpstr>
      <vt:lpstr>Презентация PowerPoint</vt:lpstr>
      <vt:lpstr>ГБУЗ «ГП № 166 ДЗМ» оказывают помощь по различным профилям:</vt:lpstr>
      <vt:lpstr>Ветераны ВОВ:  основные показатели</vt:lpstr>
      <vt:lpstr>Работа по рассмотрению жалоб и обращений граждан</vt:lpstr>
      <vt:lpstr>Участие в массовых акциях и мероприятиях</vt:lpstr>
      <vt:lpstr>Диспансеризация и профилактические осмотры</vt:lpstr>
      <vt:lpstr>                                 Прививочная работа   Вакцинация от гриппа в эпидсезон проводилась как в прививочных кабинетах, так и мобильными бригадами на предприятиях и в организациях.</vt:lpstr>
      <vt:lpstr>Создание комфортных условий для пациентов </vt:lpstr>
      <vt:lpstr>Раздел 2 Пациенто-ориентированность</vt:lpstr>
      <vt:lpstr>Пациентоориентированность в работе поликлиники в 2024 году</vt:lpstr>
      <vt:lpstr>Раздел 3 Программа непрерывного обучения медицинских работников</vt:lpstr>
      <vt:lpstr>Презентация PowerPoint</vt:lpstr>
      <vt:lpstr>Образовательные мероприятия</vt:lpstr>
      <vt:lpstr>Раздел 4 Капитальный ремонт</vt:lpstr>
      <vt:lpstr>Выход из капитального ремонта 2 зданий</vt:lpstr>
      <vt:lpstr>Презентация PowerPoint</vt:lpstr>
      <vt:lpstr>Презентация PowerPoint</vt:lpstr>
      <vt:lpstr>Раздел 5 Структура обратной связи с пациентами</vt:lpstr>
      <vt:lpstr>Структура обращений пациентов</vt:lpstr>
      <vt:lpstr>Раздел 6 Новаторская деятельность</vt:lpstr>
      <vt:lpstr>Научная деятельность молодых ученых</vt:lpstr>
      <vt:lpstr>Раздел 7 Цели и перспективы на 2025 год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Годовой отчет</dc:title>
  <dc:creator>Тихонов Евгений Юрьевич</dc:creator>
  <cp:lastModifiedBy>User</cp:lastModifiedBy>
  <cp:revision>635</cp:revision>
  <cp:lastPrinted>2025-02-06T08:00:53Z</cp:lastPrinted>
  <dcterms:created xsi:type="dcterms:W3CDTF">2019-02-11T07:19:05Z</dcterms:created>
  <dcterms:modified xsi:type="dcterms:W3CDTF">2025-02-14T09:16:52Z</dcterms:modified>
</cp:coreProperties>
</file>