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4" r:id="rId4"/>
    <p:sldId id="259" r:id="rId5"/>
    <p:sldId id="261" r:id="rId6"/>
    <p:sldId id="273" r:id="rId7"/>
    <p:sldId id="271" r:id="rId8"/>
    <p:sldId id="274" r:id="rId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/>
        <a:schemeClr val="dk1"/>
      </a:tcTxStyle>
      <a:tcStyle>
        <a:tcBdr>
          <a:left>
            <a:ln w="12700">
              <a:solidFill>
                <a:schemeClr val="accent2"/>
              </a:solidFill>
              <a:prstDash val="solid"/>
            </a:ln>
          </a:left>
          <a:right>
            <a:ln w="12700">
              <a:solidFill>
                <a:schemeClr val="accent2"/>
              </a:solidFill>
              <a:prstDash val="solid"/>
            </a:ln>
          </a:right>
          <a:top>
            <a:ln w="12700">
              <a:solidFill>
                <a:schemeClr val="accent2"/>
              </a:solidFill>
              <a:prstDash val="solid"/>
            </a:ln>
          </a:top>
          <a:bottom>
            <a:ln w="12700">
              <a:solidFill>
                <a:schemeClr val="accent2"/>
              </a:solidFill>
              <a:prstDash val="solid"/>
            </a:ln>
          </a:bottom>
          <a:insideH>
            <a:ln w="12700">
              <a:solidFill>
                <a:schemeClr val="accent2"/>
              </a:solidFill>
              <a:prstDash val="solid"/>
            </a:ln>
          </a:insideH>
          <a:insideV>
            <a:ln w="12700">
              <a:solidFill>
                <a:schemeClr val="accent2"/>
              </a:solidFill>
              <a:prstDash val="solid"/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>
              <a:solidFill>
                <a:schemeClr val="accent2"/>
              </a:solidFill>
              <a:prstDash val="solid"/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Group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83964" y="1789683"/>
            <a:ext cx="11424071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lvl="0"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4"/>
          </p:nvPr>
        </p:nvSpPr>
        <p:spPr>
          <a:xfrm>
            <a:off x="383964" y="3455923"/>
            <a:ext cx="11424071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lvl="0"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11/6/2024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11/6/2024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Group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>
              <a:defRPr sz="2200" b="1" i="0">
                <a:solidFill>
                  <a:srgbClr val="B77457"/>
                </a:solidFill>
                <a:latin typeface="Arial"/>
                <a:ea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609600" y="1577340"/>
            <a:ext cx="5303520" cy="4526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lvl="0"/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6278880" y="1577340"/>
            <a:ext cx="5303520" cy="4526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lvl="0"/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11/6/2024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Group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>
              <a:defRPr sz="2200" b="1" i="0">
                <a:solidFill>
                  <a:srgbClr val="B77457"/>
                </a:solidFill>
                <a:latin typeface="Arial"/>
                <a:ea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11/6/2024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1105362" y="2835147"/>
            <a:ext cx="9981275" cy="36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1901982" y="1852676"/>
            <a:ext cx="8388033" cy="31134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ftr" idx="3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lvl="0" indent="0" algn="ct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2"/>
          </p:nvPr>
        </p:nvSpPr>
        <p:spPr>
          <a:xfrm>
            <a:off x="609600" y="6377940"/>
            <a:ext cx="280415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lvl="0" indent="0" algn="l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11/6/2024</a:t>
            </a:r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778240" y="6377940"/>
            <a:ext cx="280415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 marL="0" lvl="0" indent="0"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defPPr/>
      <a:lvl1pPr lvl="0">
        <a:defRPr sz="2200" b="1" i="0">
          <a:solidFill>
            <a:srgbClr val="B77457"/>
          </a:solidFill>
          <a:latin typeface="Arial"/>
          <a:ea typeface="Arial"/>
          <a:cs typeface="Arial"/>
        </a:defRPr>
      </a:lvl1pPr>
    </p:titleStyle>
    <p:bodyStyle>
      <a:defPPr/>
      <a:lvl1pPr marL="0" lvl="0" indent="0">
        <a:defRPr b="0" i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>
        <a:defRPr>
          <a:latin typeface="+mn-lt"/>
          <a:ea typeface="+mn-ea"/>
          <a:cs typeface="+mn-cs"/>
        </a:defRPr>
      </a:lvl2pPr>
      <a:lvl3pPr marL="914400" lvl="2" indent="0">
        <a:defRPr>
          <a:latin typeface="+mn-lt"/>
          <a:ea typeface="+mn-ea"/>
          <a:cs typeface="+mn-cs"/>
        </a:defRPr>
      </a:lvl3pPr>
      <a:lvl4pPr marL="1371600" lvl="3" indent="0">
        <a:defRPr>
          <a:latin typeface="+mn-lt"/>
          <a:ea typeface="+mn-ea"/>
          <a:cs typeface="+mn-cs"/>
        </a:defRPr>
      </a:lvl4pPr>
      <a:lvl5pPr marL="1828800" lvl="4" indent="0">
        <a:defRPr>
          <a:latin typeface="+mn-lt"/>
          <a:ea typeface="+mn-ea"/>
          <a:cs typeface="+mn-cs"/>
        </a:defRPr>
      </a:lvl5pPr>
      <a:lvl6pPr marL="2286000" lvl="5" indent="0">
        <a:defRPr>
          <a:latin typeface="+mn-lt"/>
          <a:ea typeface="+mn-ea"/>
          <a:cs typeface="+mn-cs"/>
        </a:defRPr>
      </a:lvl6pPr>
      <a:lvl7pPr marL="2743200" lvl="6" indent="0">
        <a:defRPr>
          <a:latin typeface="+mn-lt"/>
          <a:ea typeface="+mn-ea"/>
          <a:cs typeface="+mn-cs"/>
        </a:defRPr>
      </a:lvl7pPr>
      <a:lvl8pPr marL="3200400" lvl="7" indent="0">
        <a:defRPr>
          <a:latin typeface="+mn-lt"/>
          <a:ea typeface="+mn-ea"/>
          <a:cs typeface="+mn-cs"/>
        </a:defRPr>
      </a:lvl8pPr>
      <a:lvl9pPr marL="3657600" lvl="8" indent="0">
        <a:defRPr>
          <a:latin typeface="+mn-lt"/>
          <a:ea typeface="+mn-ea"/>
          <a:cs typeface="+mn-cs"/>
        </a:defRPr>
      </a:lvl9pPr>
    </p:bodyStyle>
    <p:otherStyle>
      <a:defPPr/>
      <a:lvl1pPr marL="0" lvl="0" indent="0">
        <a:defRPr>
          <a:latin typeface="+mn-lt"/>
          <a:ea typeface="+mn-ea"/>
          <a:cs typeface="+mn-cs"/>
        </a:defRPr>
      </a:lvl1pPr>
      <a:lvl2pPr marL="457200" lvl="1" indent="0">
        <a:defRPr>
          <a:latin typeface="+mn-lt"/>
          <a:ea typeface="+mn-ea"/>
          <a:cs typeface="+mn-cs"/>
        </a:defRPr>
      </a:lvl2pPr>
      <a:lvl3pPr marL="914400" lvl="2" indent="0">
        <a:defRPr>
          <a:latin typeface="+mn-lt"/>
          <a:ea typeface="+mn-ea"/>
          <a:cs typeface="+mn-cs"/>
        </a:defRPr>
      </a:lvl3pPr>
      <a:lvl4pPr marL="1371600" lvl="3" indent="0">
        <a:defRPr>
          <a:latin typeface="+mn-lt"/>
          <a:ea typeface="+mn-ea"/>
          <a:cs typeface="+mn-cs"/>
        </a:defRPr>
      </a:lvl4pPr>
      <a:lvl5pPr marL="1828800" lvl="4" indent="0">
        <a:defRPr>
          <a:latin typeface="+mn-lt"/>
          <a:ea typeface="+mn-ea"/>
          <a:cs typeface="+mn-cs"/>
        </a:defRPr>
      </a:lvl5pPr>
      <a:lvl6pPr marL="2286000" lvl="5" indent="0">
        <a:defRPr>
          <a:latin typeface="+mn-lt"/>
          <a:ea typeface="+mn-ea"/>
          <a:cs typeface="+mn-cs"/>
        </a:defRPr>
      </a:lvl6pPr>
      <a:lvl7pPr marL="2743200" lvl="6" indent="0">
        <a:defRPr>
          <a:latin typeface="+mn-lt"/>
          <a:ea typeface="+mn-ea"/>
          <a:cs typeface="+mn-cs"/>
        </a:defRPr>
      </a:lvl7pPr>
      <a:lvl8pPr marL="3200400" lvl="7" indent="0">
        <a:defRPr>
          <a:latin typeface="+mn-lt"/>
          <a:ea typeface="+mn-ea"/>
          <a:cs typeface="+mn-cs"/>
        </a:defRPr>
      </a:lvl8pPr>
      <a:lvl9pPr marL="3657600" lvl="8" indent="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>
            <a:off x="383964" y="1789683"/>
            <a:ext cx="11144885" cy="187230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4000" i="1" dirty="0"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ПОДВЕДЕНИЕ ИТОГОВ </a:t>
            </a:r>
            <a:r>
              <a:rPr lang="ru-RU" sz="4000" i="1" dirty="0"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ЗА 2024 Г.</a:t>
            </a:r>
            <a:endParaRPr sz="1800" i="1" dirty="0">
              <a:solidFill>
                <a:schemeClr val="tx1"/>
              </a:solidFill>
            </a:endParaRPr>
          </a:p>
          <a:p>
            <a:pPr marL="12700" marR="5080" indent="0" algn="ctr">
              <a:lnSpc>
                <a:spcPct val="100000"/>
              </a:lnSpc>
              <a:spcBef>
                <a:spcPts val="100"/>
              </a:spcBef>
            </a:pPr>
            <a:r>
              <a:rPr sz="4000" i="1" u="sng" spc="-5" dirty="0"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МФЦ </a:t>
            </a:r>
            <a:r>
              <a:rPr lang="ru-RU" sz="4000" i="1" u="sng" spc="-5" dirty="0"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района Орехово-Борисово       Северное</a:t>
            </a:r>
            <a:endParaRPr sz="4000" i="1" dirty="0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9749097" y="5646247"/>
            <a:ext cx="1913459" cy="91006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0" y="0"/>
            <a:ext cx="914401" cy="685799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10511008" y="408196"/>
            <a:ext cx="1433111" cy="609576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2432649" y="1604513"/>
            <a:ext cx="8125299" cy="497828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42900">
              <a:spcBef>
                <a:spcPts val="100"/>
              </a:spcBef>
              <a:buFont typeface="Wingdings" panose="05000000000000000000" pitchFamily="2" charset="2"/>
              <a:buChar char="q"/>
            </a:pPr>
            <a:endParaRPr lang="ru-RU" sz="2400" b="1" spc="-1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355600" indent="-34290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Штат </a:t>
            </a:r>
            <a:r>
              <a:rPr lang="ru-RU" sz="24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Центра – 50 сотрудников</a:t>
            </a:r>
          </a:p>
          <a:p>
            <a:pPr marL="355600" indent="-342900"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Производятся начисления по – 35,978 лицевым счетам</a:t>
            </a:r>
            <a:endParaRPr sz="2400" dirty="0">
              <a:solidFill>
                <a:schemeClr val="tx1"/>
              </a:solidFill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24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Количество обращений граждан в электронном и письменном виде 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за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2024 – 404 обращения, </a:t>
            </a:r>
            <a:r>
              <a:rPr lang="ru-RU" sz="24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из них 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191обращение - благодарности </a:t>
            </a:r>
            <a:r>
              <a:rPr lang="ru-RU" sz="24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и 3 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обоснованные жалобы</a:t>
            </a:r>
            <a:endParaRPr lang="ru-RU" sz="2400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</a:pPr>
            <a:r>
              <a:rPr lang="ru-RU" sz="24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Количество оказанных услуг в 2024 г.- 119 541, из них топ-5 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востребованных это:</a:t>
            </a:r>
            <a:endParaRPr lang="ru-RU" sz="2400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000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100"/>
              </a:spcBef>
            </a:pP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73152" y="150876"/>
            <a:ext cx="1261870" cy="1210054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4" name="Table 44"/>
          <p:cNvGraphicFramePr/>
          <p:nvPr>
            <p:extLst>
              <p:ext uri="{D42A27DB-BD31-4B8C-83A1-F6EECF244321}">
                <p14:modId xmlns:p14="http://schemas.microsoft.com/office/powerpoint/2010/main" val="629470947"/>
              </p:ext>
            </p:extLst>
          </p:nvPr>
        </p:nvGraphicFramePr>
        <p:xfrm>
          <a:off x="1915064" y="99811"/>
          <a:ext cx="7914736" cy="116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4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68272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spc="-5" dirty="0">
                          <a:solidFill>
                            <a:srgbClr val="595959"/>
                          </a:solidFill>
                          <a:latin typeface="Arial"/>
                          <a:ea typeface="Arial"/>
                          <a:cs typeface="Arial"/>
                        </a:rPr>
                        <a:t>ОБЩАЯ</a:t>
                      </a:r>
                      <a:r>
                        <a:rPr lang="ru-RU" sz="2800" b="1" spc="-5" baseline="0" dirty="0">
                          <a:solidFill>
                            <a:srgbClr val="595959"/>
                          </a:solidFill>
                          <a:latin typeface="Arial"/>
                          <a:ea typeface="Arial"/>
                          <a:cs typeface="Arial"/>
                        </a:rPr>
                        <a:t> ИНФОРМАЦИЯ</a:t>
                      </a:r>
                      <a:endParaRPr sz="2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ctr"/>
                      <a:endParaRPr sz="3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5" name="Shape 45"/>
          <p:cNvSpPr/>
          <p:nvPr/>
        </p:nvSpPr>
        <p:spPr>
          <a:xfrm>
            <a:off x="1486866" y="1027484"/>
            <a:ext cx="885253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8851992" y="1"/>
                </a:lnTo>
              </a:path>
            </a:pathLst>
          </a:custGeom>
          <a:ln w="9525">
            <a:solidFill>
              <a:srgbClr val="BFBFBF"/>
            </a:solidFill>
            <a:prstDash val="solid"/>
          </a:ln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Group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-7604" y="1"/>
            <a:ext cx="914401" cy="685799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119004" y="5382"/>
            <a:ext cx="1208209" cy="1152944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7" name="Table 117"/>
          <p:cNvGraphicFramePr/>
          <p:nvPr>
            <p:extLst>
              <p:ext uri="{D42A27DB-BD31-4B8C-83A1-F6EECF244321}">
                <p14:modId xmlns:p14="http://schemas.microsoft.com/office/powerpoint/2010/main" val="1241532138"/>
              </p:ext>
            </p:extLst>
          </p:nvPr>
        </p:nvGraphicFramePr>
        <p:xfrm>
          <a:off x="2286000" y="97673"/>
          <a:ext cx="78994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9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2800" b="1" spc="-5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ТОП</a:t>
                      </a:r>
                      <a:r>
                        <a:rPr sz="2800" b="1" spc="-5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 5 УСЛУГ ЦЕНТРА</a:t>
                      </a:r>
                      <a:endParaRPr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endParaRPr>
                    </a:p>
                    <a:p>
                      <a:endParaRPr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8" name="Shape 118"/>
          <p:cNvSpPr/>
          <p:nvPr/>
        </p:nvSpPr>
        <p:spPr>
          <a:xfrm>
            <a:off x="1504119" y="760210"/>
            <a:ext cx="885253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8851992" y="1"/>
                </a:lnTo>
              </a:path>
            </a:pathLst>
          </a:custGeom>
          <a:ln w="9525">
            <a:solidFill>
              <a:srgbClr val="BFBFBF"/>
            </a:solidFill>
            <a:prstDash val="solid"/>
          </a:ln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10605816" y="304823"/>
            <a:ext cx="1433111" cy="609577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930824"/>
              </p:ext>
            </p:extLst>
          </p:nvPr>
        </p:nvGraphicFramePr>
        <p:xfrm>
          <a:off x="1578634" y="914399"/>
          <a:ext cx="9713343" cy="5641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5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2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52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92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12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86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УСЛУГА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квартал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квартал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квартал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6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Выдача социальной карты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2649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3363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4125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12797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5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доступа к подсистеме «Личный кабинет» Единого (федерального) портала государственных и муниципальных услуг gosuslugi.ru для граждан РФ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1790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1723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2271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2722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8506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34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доступа гражданам к подсистеме «Личный кабинет» государственной информационной системы «Портал государственных и муниципальных услуг (функций) города Москвы»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1830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1823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1840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1858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7351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948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документа на бумажном носителе, подтверждающего содержание электронного документа, являющегося результатом предоставления услуги посредством федеральной государственной информационной системы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«Единый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 государственных и муниципальных услуг (функций), в многофункциональном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центре».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1033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1297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1380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4854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98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Регистрационный учет граждан Российской Федерации по месту пребывания и по месту жительства в пределах Российской Федерации (в части приема и выдачи документов о регистрации и снятии граждан Российской Федерации с регистрационного учета по месту пребывания и по месту жительства в пределах Российской Федерации)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1554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1383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1436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1177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5550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38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услуг, оказанных Центром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29316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26721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30246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33258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119541</a:t>
                      </a:r>
                    </a:p>
                  </a:txBody>
                  <a:tcPr marL="5180" marR="5180" marT="518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0"/>
            <a:ext cx="914401" cy="685799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10511008" y="408196"/>
            <a:ext cx="1433111" cy="609576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73152" y="150876"/>
            <a:ext cx="1261870" cy="1210054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0" name="Table 60"/>
          <p:cNvGraphicFramePr/>
          <p:nvPr/>
        </p:nvGraphicFramePr>
        <p:xfrm>
          <a:off x="1847830" y="99811"/>
          <a:ext cx="8128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2800" b="1" spc="-5" dirty="0">
                          <a:solidFill>
                            <a:srgbClr val="595959"/>
                          </a:solidFill>
                          <a:latin typeface="Arial"/>
                          <a:ea typeface="Arial"/>
                          <a:cs typeface="Arial"/>
                        </a:rPr>
                        <a:t>ДОСТИЖЕНИЯ</a:t>
                      </a:r>
                      <a:r>
                        <a:rPr sz="2800" b="1" spc="-5" baseline="0" dirty="0">
                          <a:solidFill>
                            <a:srgbClr val="595959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2800" b="1" spc="-5" dirty="0">
                          <a:solidFill>
                            <a:srgbClr val="595959"/>
                          </a:solidFill>
                          <a:latin typeface="Arial"/>
                          <a:ea typeface="Arial"/>
                          <a:cs typeface="Arial"/>
                        </a:rPr>
                        <a:t>ЦЕНТРА</a:t>
                      </a:r>
                      <a:endParaRPr sz="2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ctr"/>
                      <a:endParaRPr sz="3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1" name="Shape 61"/>
          <p:cNvSpPr/>
          <p:nvPr/>
        </p:nvSpPr>
        <p:spPr>
          <a:xfrm>
            <a:off x="1504119" y="760210"/>
            <a:ext cx="885253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8851992" y="1"/>
                </a:lnTo>
              </a:path>
            </a:pathLst>
          </a:custGeom>
          <a:ln w="9525">
            <a:solidFill>
              <a:srgbClr val="BFBFBF"/>
            </a:solidFill>
            <a:prstDash val="solid"/>
          </a:ln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Shape 62"/>
          <p:cNvSpPr txBox="1"/>
          <p:nvPr/>
        </p:nvSpPr>
        <p:spPr>
          <a:xfrm>
            <a:off x="1511046" y="1298012"/>
            <a:ext cx="2133600" cy="638636"/>
          </a:xfrm>
          <a:prstGeom prst="rect">
            <a:avLst/>
          </a:prstGeom>
        </p:spPr>
        <p:txBody>
          <a:bodyPr vert="horz" wrap="square" lIns="0" tIns="22860" rIns="0" bIns="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</a:pPr>
            <a:endParaRPr sz="200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00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1335020" y="891611"/>
            <a:ext cx="10500665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Перенесен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инфотерминал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со 2 этажа                Перенесен терминал Мосэнерго в более </a:t>
            </a:r>
          </a:p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    на первый в зону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ресепшен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                                 доступную зону для посетителей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409" y="1674905"/>
            <a:ext cx="4218968" cy="4962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0" y="1669342"/>
            <a:ext cx="5250332" cy="49898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0"/>
            <a:ext cx="914401" cy="685799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10511008" y="408196"/>
            <a:ext cx="1433111" cy="609576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73152" y="150876"/>
            <a:ext cx="1261870" cy="1210054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5" name="Table 85"/>
          <p:cNvGraphicFramePr/>
          <p:nvPr/>
        </p:nvGraphicFramePr>
        <p:xfrm>
          <a:off x="1847830" y="99811"/>
          <a:ext cx="8128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2800" b="1" spc="-5">
                          <a:solidFill>
                            <a:srgbClr val="595959"/>
                          </a:solidFill>
                          <a:latin typeface="Arial"/>
                          <a:ea typeface="Arial"/>
                          <a:cs typeface="Arial"/>
                        </a:rPr>
                        <a:t>ДОСТИЖЕНИЯ ЦЕНТРА</a:t>
                      </a:r>
                      <a:endParaRPr sz="28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ctr"/>
                      <a:endParaRPr sz="36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6" name="Shape 86"/>
          <p:cNvSpPr/>
          <p:nvPr/>
        </p:nvSpPr>
        <p:spPr>
          <a:xfrm>
            <a:off x="1504119" y="760210"/>
            <a:ext cx="885253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8851992" y="1"/>
                </a:lnTo>
              </a:path>
            </a:pathLst>
          </a:custGeom>
          <a:ln w="9525">
            <a:solidFill>
              <a:srgbClr val="BFBFBF"/>
            </a:solidFill>
            <a:prstDash val="solid"/>
          </a:ln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1814579" y="2036310"/>
            <a:ext cx="10306882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sz="20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sz="20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1777173" y="1341616"/>
            <a:ext cx="9514804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Отремонтирован и оборудован                Освобождены подвальные помещения запасной выход                                       от старой </a:t>
            </a:r>
            <a:r>
              <a:rPr lang="ru-RU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мебели и техники</a:t>
            </a:r>
            <a:endParaRPr lang="ru-RU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endParaRPr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552" y="2036310"/>
            <a:ext cx="5361881" cy="46806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92" y="2036310"/>
            <a:ext cx="3871216" cy="46806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0"/>
            <a:ext cx="914401" cy="685799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10511008" y="408196"/>
            <a:ext cx="1433111" cy="609576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73152" y="150876"/>
            <a:ext cx="1261870" cy="1210054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5" name="Table 85"/>
          <p:cNvGraphicFramePr/>
          <p:nvPr/>
        </p:nvGraphicFramePr>
        <p:xfrm>
          <a:off x="1847830" y="99811"/>
          <a:ext cx="8128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2800" b="1" spc="-5">
                          <a:solidFill>
                            <a:srgbClr val="595959"/>
                          </a:solidFill>
                          <a:latin typeface="Arial"/>
                          <a:ea typeface="Arial"/>
                          <a:cs typeface="Arial"/>
                        </a:rPr>
                        <a:t>ДОСТИЖЕНИЯ ЦЕНТРА</a:t>
                      </a:r>
                      <a:endParaRPr sz="280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ctr"/>
                      <a:endParaRPr sz="36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6" name="Shape 86"/>
          <p:cNvSpPr/>
          <p:nvPr/>
        </p:nvSpPr>
        <p:spPr>
          <a:xfrm>
            <a:off x="1504119" y="760210"/>
            <a:ext cx="885253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8851992" y="1"/>
                </a:lnTo>
              </a:path>
            </a:pathLst>
          </a:custGeom>
          <a:ln w="9525">
            <a:solidFill>
              <a:srgbClr val="BFBFBF"/>
            </a:solidFill>
            <a:prstDash val="solid"/>
          </a:ln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1814579" y="2036310"/>
            <a:ext cx="10306882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sz="20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sz="20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1006452" y="2569353"/>
            <a:ext cx="770720" cy="1026741"/>
          </a:xfrm>
          <a:prstGeom prst="rect">
            <a:avLst/>
          </a:prstGeom>
          <a:blipFill>
            <a:blip r:embed="rId5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3096883" y="1341616"/>
            <a:ext cx="7259771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Отремонтирована </a:t>
            </a:r>
            <a:r>
              <a:rPr lang="ru-RU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кровля:</a:t>
            </a:r>
            <a:endParaRPr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r>
              <a:rPr lang="ru-RU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      </a:t>
            </a:r>
            <a:r>
              <a:rPr lang="ru-RU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   До                                                                   </a:t>
            </a:r>
            <a:r>
              <a:rPr lang="ru-RU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После</a:t>
            </a:r>
            <a:endParaRPr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526" y="2113471"/>
            <a:ext cx="4320523" cy="4028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8996" y="2113471"/>
            <a:ext cx="4813354" cy="402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42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0" y="0"/>
            <a:ext cx="914401" cy="685799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10511008" y="408196"/>
            <a:ext cx="1433111" cy="609576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1504119" y="760210"/>
            <a:ext cx="885253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8851992" y="1"/>
                </a:lnTo>
              </a:path>
            </a:pathLst>
          </a:custGeom>
          <a:ln w="9525">
            <a:solidFill>
              <a:srgbClr val="BFBFBF"/>
            </a:solidFill>
            <a:prstDash val="solid"/>
          </a:ln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0" y="0"/>
            <a:ext cx="1414272" cy="1353312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3559352" y="352480"/>
            <a:ext cx="4742067" cy="335989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12700" indent="0" algn="l">
              <a:lnSpc>
                <a:spcPts val="1910"/>
              </a:lnSpc>
            </a:pPr>
            <a:r>
              <a:rPr sz="2800" b="1" spc="-5">
                <a:solidFill>
                  <a:srgbClr val="595959"/>
                </a:solidFill>
                <a:latin typeface="Arial"/>
                <a:ea typeface="Arial"/>
                <a:cs typeface="Arial"/>
              </a:rPr>
              <a:t>ПРОБЛЕМАТИКА ЦЕНТРА</a:t>
            </a:r>
            <a:endParaRPr sz="280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1614669" y="1219200"/>
            <a:ext cx="8288456" cy="409342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Зона для самостоятельного получения услуг в электронном виде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4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– недостаточное количество рабочих мест - 3 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компьютера для получения услуг (в часы пик, время ожидания увеличивается) </a:t>
            </a:r>
          </a:p>
          <a:p>
            <a:pPr lvl="0"/>
            <a:endParaRPr lang="ru-RU" sz="2400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Зона </a:t>
            </a:r>
            <a:r>
              <a:rPr lang="ru-RU" sz="2400" b="1" spc="-1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ресепшен</a:t>
            </a:r>
            <a:r>
              <a:rPr lang="ru-RU" sz="24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– недостаточно места в зоне </a:t>
            </a:r>
            <a:r>
              <a:rPr lang="ru-RU" sz="2400" b="1" spc="-1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ресепшен</a:t>
            </a:r>
            <a:r>
              <a:rPr lang="ru-RU" sz="24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для обеспечения необходимого количества администраторов в зависимости от температуры 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зоны </a:t>
            </a:r>
            <a:r>
              <a:rPr lang="ru-RU" sz="2400" b="1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ресепшена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, при большом потоке посетителей.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endParaRPr lang="ru-RU" sz="2400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lvl="0"/>
            <a:endParaRPr lang="ru-RU" sz="2000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0" y="0"/>
            <a:ext cx="914401" cy="685799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10511008" y="408196"/>
            <a:ext cx="1433111" cy="609576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1504119" y="760210"/>
            <a:ext cx="885253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8851992" y="1"/>
                </a:lnTo>
              </a:path>
            </a:pathLst>
          </a:custGeom>
          <a:ln w="9525">
            <a:solidFill>
              <a:srgbClr val="BFBFBF"/>
            </a:solidFill>
            <a:prstDash val="solid"/>
          </a:ln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0" y="0"/>
            <a:ext cx="1414272" cy="1353312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3559352" y="352480"/>
            <a:ext cx="4565673" cy="335989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12700" indent="0" algn="l">
              <a:lnSpc>
                <a:spcPts val="1910"/>
              </a:lnSpc>
            </a:pPr>
            <a:r>
              <a:rPr lang="ru-RU" sz="2800" b="1" spc="-5" dirty="0" smtClean="0">
                <a:solidFill>
                  <a:srgbClr val="595959"/>
                </a:solidFill>
                <a:latin typeface="Arial"/>
                <a:ea typeface="Arial"/>
                <a:cs typeface="Arial"/>
              </a:rPr>
              <a:t>ОСОБЕННОСТИ</a:t>
            </a:r>
            <a:r>
              <a:rPr sz="2800" b="1" spc="-5" dirty="0" smtClean="0">
                <a:solidFill>
                  <a:srgbClr val="595959"/>
                </a:solidFill>
                <a:latin typeface="Arial"/>
                <a:ea typeface="Arial"/>
                <a:cs typeface="Arial"/>
              </a:rPr>
              <a:t> </a:t>
            </a:r>
            <a:r>
              <a:rPr sz="2800" b="1" spc="-5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ЦЕНТРА</a:t>
            </a:r>
            <a:endParaRPr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1614669" y="1219200"/>
            <a:ext cx="8288456" cy="372409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2000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Центр расположен на территории района Орехово-Борисово Южное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Непосредственная близость от МКАД, удобные развязки - это делает Центр доступным и удобным для посещения жителями области (полная </a:t>
            </a:r>
            <a:r>
              <a:rPr lang="ru-RU" sz="2400" b="1" spc="-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предзапись</a:t>
            </a:r>
            <a:r>
              <a:rPr lang="ru-RU" sz="24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</a:rPr>
              <a:t> по услугам «Регистрация права и кадастровый учет» и «Услуги ЗАГС», «Биометрические загранпаспорта» (без предварительной записи)</a:t>
            </a:r>
            <a:endParaRPr sz="2400" b="1" spc="-1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725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10454</TotalTime>
  <Words>397</Words>
  <Application>Microsoft Office PowerPoint</Application>
  <DocSecurity>0</DocSecurity>
  <PresentationFormat>Широкоэкранный</PresentationFormat>
  <Paragraphs>69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Сергеевна Кленова</dc:creator>
  <cp:lastModifiedBy>Елена Сергеевна Кленова</cp:lastModifiedBy>
  <cp:revision>54</cp:revision>
  <cp:lastPrinted>2025-03-18T07:25:40Z</cp:lastPrinted>
  <dcterms:created xsi:type="dcterms:W3CDTF">2024-07-24T09:03:49Z</dcterms:created>
  <dcterms:modified xsi:type="dcterms:W3CDTF">2025-03-18T07:48:22Z</dcterms:modified>
</cp:coreProperties>
</file>