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84" r:id="rId4"/>
    <p:sldId id="258" r:id="rId5"/>
    <p:sldId id="281" r:id="rId6"/>
    <p:sldId id="279" r:id="rId7"/>
    <p:sldId id="277" r:id="rId8"/>
    <p:sldId id="271" r:id="rId9"/>
    <p:sldId id="266" r:id="rId10"/>
    <p:sldId id="274" r:id="rId11"/>
    <p:sldId id="276" r:id="rId12"/>
    <p:sldId id="280" r:id="rId13"/>
    <p:sldId id="285" r:id="rId14"/>
    <p:sldId id="282" r:id="rId15"/>
    <p:sldId id="269" r:id="rId16"/>
    <p:sldId id="287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2" autoAdjust="0"/>
    <p:restoredTop sz="94660"/>
  </p:normalViewPr>
  <p:slideViewPr>
    <p:cSldViewPr>
      <p:cViewPr>
        <p:scale>
          <a:sx n="82" d="100"/>
          <a:sy n="82" d="100"/>
        </p:scale>
        <p:origin x="-102" y="90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29"/>
          <c:y val="9.656599987345092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23403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24402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22819</c:v>
                </c:pt>
                <c:pt idx="1">
                  <c:v>23296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16"/>
          <c:y val="0.41685833120016319"/>
          <c:w val="0.25467245868987159"/>
          <c:h val="0.31426600021941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Младший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AD-407B-902E-11AAC2DDDA8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AD-407B-902E-11AAC2DDDA89}"/>
              </c:ext>
            </c:extLst>
          </c:dPt>
          <c:dLbls>
            <c:dLbl>
              <c:idx val="0"/>
              <c:layout>
                <c:manualLayout>
                  <c:x val="0.3863327355161596"/>
                  <c:y val="0.387402760381936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334189058358597"/>
                      <c:h val="0.200694152536633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DAD-407B-902E-11AAC2DDDA89}"/>
                </c:ext>
              </c:extLst>
            </c:dLbl>
            <c:dLbl>
              <c:idx val="1"/>
              <c:layout>
                <c:manualLayout>
                  <c:x val="-0.2981482546912777"/>
                  <c:y val="-0.495875533288878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55312504959766"/>
                      <c:h val="0.17744998691371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DAD-407B-902E-11AAC2DDDA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0 ставок</c:v>
                </c:pt>
                <c:pt idx="1">
                  <c:v>Свободно 14,00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AD-407B-902E-11AAC2DDD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48312092307203"/>
          <c:y val="0.79174173230652278"/>
          <c:w val="0.59842722501732615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dLbls>
            <c:dLbl>
              <c:idx val="0"/>
              <c:layout>
                <c:manualLayout>
                  <c:x val="0.23515922172668646"/>
                  <c:y val="-1.9370138019096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396422884229791"/>
                      <c:h val="0.154205821290801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47-4169-BEC4-9CDD522FA33D}"/>
                </c:ext>
              </c:extLst>
            </c:dLbl>
            <c:dLbl>
              <c:idx val="1"/>
              <c:layout>
                <c:manualLayout>
                  <c:x val="-0.18421762661291602"/>
                  <c:y val="-8.52286072840259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556569111368579"/>
                      <c:h val="0.15033179368698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47-4169-BEC4-9CDD522FA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2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86,00 ставки</c:v>
                </c:pt>
                <c:pt idx="1">
                  <c:v>Свободно 16,25ставки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412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17E-2"/>
                  <c:y val="3.544154226500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1-44D2-890D-A44CDB3918A4}"/>
                </c:ext>
              </c:extLst>
            </c:dLbl>
            <c:dLbl>
              <c:idx val="1"/>
              <c:layout>
                <c:manualLayout>
                  <c:x val="-2.976616076925917E-2"/>
                  <c:y val="3.943625531480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61-44D2-890D-A44CDB3918A4}"/>
                </c:ext>
              </c:extLst>
            </c:dLbl>
            <c:dLbl>
              <c:idx val="2"/>
              <c:layout>
                <c:manualLayout>
                  <c:x val="-1.0160153556745346E-2"/>
                  <c:y val="1.220539215500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61-44D2-890D-A44CDB3918A4}"/>
                </c:ext>
              </c:extLst>
            </c:dLbl>
            <c:dLbl>
              <c:idx val="3"/>
              <c:layout>
                <c:manualLayout>
                  <c:x val="-7.5071240834215271E-3"/>
                  <c:y val="8.3581811089399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61-44D2-890D-A44CDB3918A4}"/>
                </c:ext>
              </c:extLst>
            </c:dLbl>
            <c:dLbl>
              <c:idx val="4"/>
              <c:layout>
                <c:manualLayout>
                  <c:x val="-1.9518522616896079E-2"/>
                  <c:y val="2.859545602138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61-44D2-890D-A44CDB3918A4}"/>
                </c:ext>
              </c:extLst>
            </c:dLbl>
            <c:dLbl>
              <c:idx val="5"/>
              <c:layout>
                <c:manualLayout>
                  <c:x val="-3.0028496333686219E-2"/>
                  <c:y val="6.9166878783849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61-44D2-890D-A44CDB3918A4}"/>
                </c:ext>
              </c:extLst>
            </c:dLbl>
            <c:dLbl>
              <c:idx val="6"/>
              <c:layout>
                <c:manualLayout>
                  <c:x val="0"/>
                  <c:y val="3.092259912084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 г</c:v>
                </c:pt>
                <c:pt idx="1">
                  <c:v>2020г</c:v>
                </c:pt>
                <c:pt idx="2">
                  <c:v>2021 г</c:v>
                </c:pt>
                <c:pt idx="3">
                  <c:v>I квартал 2021 г</c:v>
                </c:pt>
                <c:pt idx="4">
                  <c:v>II квартал 2021 г</c:v>
                </c:pt>
                <c:pt idx="5">
                  <c:v>III квартал 2021 г</c:v>
                </c:pt>
                <c:pt idx="6">
                  <c:v>IV квартал 2021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99.5</c:v>
                </c:pt>
                <c:pt idx="1">
                  <c:v>99.8</c:v>
                </c:pt>
                <c:pt idx="2">
                  <c:v>99.1</c:v>
                </c:pt>
                <c:pt idx="3">
                  <c:v>99.1</c:v>
                </c:pt>
                <c:pt idx="4">
                  <c:v>98.9</c:v>
                </c:pt>
                <c:pt idx="5">
                  <c:v>98.9</c:v>
                </c:pt>
                <c:pt idx="6">
                  <c:v>99.4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661-44D2-890D-A44CDB391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893771947993479E-2"/>
                  <c:y val="-2.055201229608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-3.6117061576704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61-44D2-890D-A44CDB3918A4}"/>
                </c:ext>
              </c:extLst>
            </c:dLbl>
            <c:dLbl>
              <c:idx val="2"/>
              <c:layout>
                <c:manualLayout>
                  <c:x val="-8.6587287400610412E-3"/>
                  <c:y val="-3.90878316627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61-44D2-890D-A44CDB3918A4}"/>
                </c:ext>
              </c:extLst>
            </c:dLbl>
            <c:dLbl>
              <c:idx val="3"/>
              <c:layout>
                <c:manualLayout>
                  <c:x val="-3.3031345967054662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61-44D2-890D-A44CDB3918A4}"/>
                </c:ext>
              </c:extLst>
            </c:dLbl>
            <c:dLbl>
              <c:idx val="4"/>
              <c:layout>
                <c:manualLayout>
                  <c:x val="-5.2549868583950804E-2"/>
                  <c:y val="-1.559753958684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61-44D2-890D-A44CDB3918A4}"/>
                </c:ext>
              </c:extLst>
            </c:dLbl>
            <c:dLbl>
              <c:idx val="5"/>
              <c:layout>
                <c:manualLayout>
                  <c:x val="-3.0028496333686219E-2"/>
                  <c:y val="-3.4827216352151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 г</c:v>
                </c:pt>
                <c:pt idx="1">
                  <c:v>2020г</c:v>
                </c:pt>
                <c:pt idx="2">
                  <c:v>2021 г</c:v>
                </c:pt>
                <c:pt idx="3">
                  <c:v>I квартал 2021 г</c:v>
                </c:pt>
                <c:pt idx="4">
                  <c:v>II квартал 2021 г</c:v>
                </c:pt>
                <c:pt idx="5">
                  <c:v>III квартал 2021 г</c:v>
                </c:pt>
                <c:pt idx="6">
                  <c:v>IV квартал 2021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97.8</c:v>
                </c:pt>
                <c:pt idx="1">
                  <c:v>98.1</c:v>
                </c:pt>
                <c:pt idx="2">
                  <c:v>98.9</c:v>
                </c:pt>
                <c:pt idx="3">
                  <c:v>99</c:v>
                </c:pt>
                <c:pt idx="4">
                  <c:v>99.2</c:v>
                </c:pt>
                <c:pt idx="5">
                  <c:v>99.2</c:v>
                </c:pt>
                <c:pt idx="6">
                  <c:v>99.6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661-44D2-890D-A44CDB3918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812104841539388E-2"/>
                  <c:y val="-2.9331969404895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61-44D2-890D-A44CDB3918A4}"/>
                </c:ext>
              </c:extLst>
            </c:dLbl>
            <c:dLbl>
              <c:idx val="1"/>
              <c:layout>
                <c:manualLayout>
                  <c:x val="-3.7273284852680701E-2"/>
                  <c:y val="-2.4210061988713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61-44D2-890D-A44CDB3918A4}"/>
                </c:ext>
              </c:extLst>
            </c:dLbl>
            <c:dLbl>
              <c:idx val="2"/>
              <c:layout>
                <c:manualLayout>
                  <c:x val="-3.1180100990325678E-2"/>
                  <c:y val="-6.0742321773229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61-44D2-890D-A44CDB3918A4}"/>
                </c:ext>
              </c:extLst>
            </c:dLbl>
            <c:dLbl>
              <c:idx val="3"/>
              <c:layout>
                <c:manualLayout>
                  <c:x val="5.5051607317559062E-17"/>
                  <c:y val="4.056305102712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661-44D2-890D-A44CDB3918A4}"/>
                </c:ext>
              </c:extLst>
            </c:dLbl>
            <c:dLbl>
              <c:idx val="4"/>
              <c:layout>
                <c:manualLayout>
                  <c:x val="-1.0509973716790138E-2"/>
                  <c:y val="-2.709648637902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61-44D2-890D-A44CDB3918A4}"/>
                </c:ext>
              </c:extLst>
            </c:dLbl>
            <c:dLbl>
              <c:idx val="5"/>
              <c:layout>
                <c:manualLayout>
                  <c:x val="-2.1019947433580276E-2"/>
                  <c:y val="2.599583286906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661-44D2-890D-A44CDB3918A4}"/>
                </c:ext>
              </c:extLst>
            </c:dLbl>
            <c:dLbl>
              <c:idx val="6"/>
              <c:layout>
                <c:manualLayout>
                  <c:x val="-1.5014248166844155E-3"/>
                  <c:y val="1.7243183563652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 г</c:v>
                </c:pt>
                <c:pt idx="1">
                  <c:v>2020г</c:v>
                </c:pt>
                <c:pt idx="2">
                  <c:v>2021 г</c:v>
                </c:pt>
                <c:pt idx="3">
                  <c:v>I квартал 2021 г</c:v>
                </c:pt>
                <c:pt idx="4">
                  <c:v>II квартал 2021 г</c:v>
                </c:pt>
                <c:pt idx="5">
                  <c:v>III квартал 2021 г</c:v>
                </c:pt>
                <c:pt idx="6">
                  <c:v>IV квартал 2021 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95.9</c:v>
                </c:pt>
                <c:pt idx="1">
                  <c:v>98.6</c:v>
                </c:pt>
                <c:pt idx="2">
                  <c:v>99.8</c:v>
                </c:pt>
                <c:pt idx="3">
                  <c:v>98.2</c:v>
                </c:pt>
                <c:pt idx="4">
                  <c:v>99.6</c:v>
                </c:pt>
                <c:pt idx="5">
                  <c:v>99.7</c:v>
                </c:pt>
                <c:pt idx="6">
                  <c:v>99.6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D661-44D2-890D-A44CDB391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926528"/>
        <c:axId val="179928064"/>
      </c:lineChart>
      <c:catAx>
        <c:axId val="17992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179928064"/>
        <c:crosses val="autoZero"/>
        <c:auto val="1"/>
        <c:lblAlgn val="ctr"/>
        <c:lblOffset val="100"/>
        <c:noMultiLvlLbl val="0"/>
      </c:catAx>
      <c:valAx>
        <c:axId val="179928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992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5"/>
          <c:y val="7.204706648552951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Lbl>
              <c:idx val="0"/>
              <c:layout>
                <c:manualLayout>
                  <c:x val="0.1386282156984445"/>
                  <c:y val="9.34621179666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2F-4665-A8E3-4125F5B719FF}"/>
                </c:ext>
              </c:extLst>
            </c:dLbl>
            <c:dLbl>
              <c:idx val="1"/>
              <c:layout>
                <c:manualLayout>
                  <c:x val="-0.10343487371290809"/>
                  <c:y val="-0.25884829463146292"/>
                </c:manualLayout>
              </c:layout>
              <c:numFmt formatCode="#,##0" sourceLinked="0"/>
              <c:spPr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2F-4665-A8E3-4125F5B719FF}"/>
                </c:ext>
              </c:extLst>
            </c:dLbl>
            <c:numFmt formatCode="#,##0" sourceLinked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328780</c:v>
                </c:pt>
                <c:pt idx="1">
                  <c:v>334654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7221948136402025"/>
          <c:y val="3.9961078250863799E-2"/>
          <c:w val="0.4625784802662094"/>
          <c:h val="0.3143677757777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A4-4DD5-AAD1-93CF23F23E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A4-4DD5-AAD1-93CF23F23E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A4-4DD5-AAD1-93CF23F23E3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A4-4DD5-AAD1-93CF23F23E3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A4-4DD5-AAD1-93CF23F23E31}"/>
              </c:ext>
            </c:extLst>
          </c:dPt>
          <c:dLbls>
            <c:dLbl>
              <c:idx val="0"/>
              <c:layout>
                <c:manualLayout>
                  <c:x val="0.15004734872462286"/>
                  <c:y val="1.566012644052448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73%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6A4-4DD5-AAD1-93CF23F23E31}"/>
                </c:ext>
              </c:extLst>
            </c:dLbl>
            <c:dLbl>
              <c:idx val="1"/>
              <c:layout>
                <c:manualLayout>
                  <c:x val="-8.0391551164474787E-2"/>
                  <c:y val="8.96804469598253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A4-4DD5-AAD1-93CF23F23E31}"/>
                </c:ext>
              </c:extLst>
            </c:dLbl>
            <c:dLbl>
              <c:idx val="2"/>
              <c:layout>
                <c:manualLayout>
                  <c:x val="-0.18892014523651574"/>
                  <c:y val="-2.025517103094500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A4-4DD5-AAD1-93CF23F23E31}"/>
                </c:ext>
              </c:extLst>
            </c:dLbl>
            <c:dLbl>
              <c:idx val="3"/>
              <c:layout>
                <c:manualLayout>
                  <c:x val="-0.16078310232894957"/>
                  <c:y val="-2.27992853021687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A4-4DD5-AAD1-93CF23F23E31}"/>
                </c:ext>
              </c:extLst>
            </c:dLbl>
            <c:dLbl>
              <c:idx val="4"/>
              <c:layout>
                <c:manualLayout>
                  <c:x val="-9.2450283839146025E-2"/>
                  <c:y val="-4.71208501754070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A4-4DD5-AAD1-93CF23F23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патронажи</c:v>
                </c:pt>
                <c:pt idx="3">
                  <c:v>прочие (справки, вакцинация)</c:v>
                </c:pt>
                <c:pt idx="4">
                  <c:v>иные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335617</c:v>
                </c:pt>
                <c:pt idx="1">
                  <c:v>2656</c:v>
                </c:pt>
                <c:pt idx="2">
                  <c:v>3398</c:v>
                </c:pt>
                <c:pt idx="3">
                  <c:v>96902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6A4-4DD5-AAD1-93CF23F23E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841629910214663"/>
          <c:y val="0.55389863868941536"/>
          <c:w val="0.61081500574767944"/>
          <c:h val="0.212020507069063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BF-4AA1-9543-E2968FC6601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BF-4AA1-9543-E2968FC6601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BF-4AA1-9543-E2968FC66016}"/>
              </c:ext>
            </c:extLst>
          </c:dPt>
          <c:dLbls>
            <c:dLbl>
              <c:idx val="0"/>
              <c:layout>
                <c:manualLayout>
                  <c:x val="-0.24789082953952732"/>
                  <c:y val="4.5601026920763727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96%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5BF-4AA1-9543-E2968FC66016}"/>
                </c:ext>
              </c:extLst>
            </c:dLbl>
            <c:dLbl>
              <c:idx val="1"/>
              <c:layout>
                <c:manualLayout>
                  <c:x val="-0.17284246800796066"/>
                  <c:y val="-4.560461755280468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BF-4AA1-9543-E2968FC66016}"/>
                </c:ext>
              </c:extLst>
            </c:dLbl>
            <c:dLbl>
              <c:idx val="2"/>
              <c:layout>
                <c:manualLayout>
                  <c:x val="0.2130376105858581"/>
                  <c:y val="-3.5906320409527672E-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BF-4AA1-9543-E2968FC66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 заболеванию</c:v>
                </c:pt>
                <c:pt idx="1">
                  <c:v>активные</c:v>
                </c:pt>
                <c:pt idx="2">
                  <c:v>по диспансерному наблюдению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328862</c:v>
                </c:pt>
                <c:pt idx="1">
                  <c:v>16951</c:v>
                </c:pt>
                <c:pt idx="2">
                  <c:v>10343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5BF-4AA1-9543-E2968FC660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62914807743921"/>
          <c:y val="0.73930216066283072"/>
          <c:w val="0.68662423849577914"/>
          <c:h val="0.1740558881877182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28E-2"/>
          <c:y val="0.20322121979451233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204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19F-4247-93E4-F8426F7531E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204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19F-4247-93E4-F8426F7531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1955</c:v>
                </c:pt>
                <c:pt idx="1">
                  <c:v>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147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19F-4247-93E4-F8426F7531E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147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19F-4247-93E4-F8426F7531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2451</c:v>
                </c:pt>
                <c:pt idx="1">
                  <c:v>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181225344"/>
        <c:axId val="181226880"/>
      </c:barChart>
      <c:catAx>
        <c:axId val="181225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1226880"/>
        <c:crosses val="autoZero"/>
        <c:auto val="1"/>
        <c:lblAlgn val="ctr"/>
        <c:lblOffset val="100"/>
        <c:noMultiLvlLbl val="0"/>
      </c:catAx>
      <c:valAx>
        <c:axId val="1812268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122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18E-4"/>
          <c:y val="3.857469046148012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154217412864202E-2"/>
          <c:y val="5.3665783505347564E-2"/>
          <c:w val="0.96990051549407053"/>
          <c:h val="0.81422463205133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733</c:v>
                </c:pt>
                <c:pt idx="1">
                  <c:v>51492</c:v>
                </c:pt>
                <c:pt idx="2">
                  <c:v>4724</c:v>
                </c:pt>
                <c:pt idx="3">
                  <c:v>3815</c:v>
                </c:pt>
                <c:pt idx="4">
                  <c:v>2703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782</c:v>
                </c:pt>
                <c:pt idx="1">
                  <c:v>45593</c:v>
                </c:pt>
                <c:pt idx="2">
                  <c:v>2429</c:v>
                </c:pt>
                <c:pt idx="3">
                  <c:v>3412</c:v>
                </c:pt>
                <c:pt idx="4">
                  <c:v>3252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730</c:v>
                </c:pt>
                <c:pt idx="1">
                  <c:v>67427</c:v>
                </c:pt>
                <c:pt idx="2">
                  <c:v>2590</c:v>
                </c:pt>
                <c:pt idx="3">
                  <c:v>4569</c:v>
                </c:pt>
                <c:pt idx="4">
                  <c:v>3233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BC-4926-819D-CFF35AC1ECB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Лист1!$E$2:$E$6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77-4F63-B95B-4B3E113B3A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7338240"/>
        <c:axId val="177339776"/>
      </c:barChart>
      <c:catAx>
        <c:axId val="177338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339776"/>
        <c:crosses val="autoZero"/>
        <c:auto val="1"/>
        <c:lblAlgn val="ctr"/>
        <c:lblOffset val="100"/>
        <c:noMultiLvlLbl val="0"/>
      </c:catAx>
      <c:valAx>
        <c:axId val="1773397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7733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dLbls>
            <c:dLbl>
              <c:idx val="0"/>
              <c:layout>
                <c:manualLayout>
                  <c:x val="0.19946543638008477"/>
                  <c:y val="1.16220828114581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80622920204633"/>
                      <c:h val="0.1766943990102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A9B-45D1-9EC2-BB532AB48355}"/>
                </c:ext>
              </c:extLst>
            </c:dLbl>
            <c:dLbl>
              <c:idx val="1"/>
              <c:layout>
                <c:manualLayout>
                  <c:x val="-0.11128062490411118"/>
                  <c:y val="-5.81104140572904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100" b="0" i="0" u="none" strike="noStrike" kern="1200" baseline="0" smtClean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111446611752133"/>
                      <c:h val="0.192190509425478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A9B-45D1-9EC2-BB532AB48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130,25ставки</c:v>
                </c:pt>
                <c:pt idx="1">
                  <c:v>Свободно 23,0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130.25</c:v>
                </c:pt>
                <c:pt idx="1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>
                <a:solidFill>
                  <a:schemeClr val="tx1"/>
                </a:solidFill>
              </a:rPr>
              <a:t>Средний</a:t>
            </a:r>
            <a:r>
              <a:rPr lang="ru-RU" baseline="0" dirty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2E-2"/>
          <c:y val="1.97239862096818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Lbl>
              <c:idx val="0"/>
              <c:layout>
                <c:manualLayout>
                  <c:x val="0.19946543638008471"/>
                  <c:y val="9.6853740510918739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235128636500706"/>
                      <c:h val="0.164142549573826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22-4135-9A26-7131A1C6B15A}"/>
                </c:ext>
              </c:extLst>
            </c:dLbl>
            <c:dLbl>
              <c:idx val="1"/>
              <c:layout>
                <c:manualLayout>
                  <c:x val="-0.22466104956592126"/>
                  <c:y val="-4.067728984010334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14198951439258"/>
                      <c:h val="0.17189060478146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C22-4135-9A26-7131A1C6B15A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189,75 ставок</c:v>
                </c:pt>
                <c:pt idx="1">
                  <c:v>Свободно 54,5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189.75</c:v>
                </c:pt>
                <c:pt idx="1">
                  <c:v>54.5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2"/>
          <c:y val="0.79948978751416144"/>
          <c:w val="0.61942356933885645"/>
          <c:h val="0.108091470977432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0.02228</cdr:x>
      <cdr:y>0</cdr:y>
    </cdr:from>
    <cdr:to>
      <cdr:x>0.8911</cdr:x>
      <cdr:y>0.13018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xmlns="" id="{480DAD8F-6C62-49EE-8936-9E3FD17766E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7382" y="0"/>
          <a:ext cx="2627604" cy="42676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1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1566" y="-28367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5375920" y="4374514"/>
            <a:ext cx="6088313" cy="638661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 2021г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87888" y="5229200"/>
            <a:ext cx="6840760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</a:t>
            </a:r>
          </a:p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№12 ДЗМ» Пронько Н.А.  </a:t>
            </a:r>
          </a:p>
          <a:p>
            <a:pPr algn="l">
              <a:lnSpc>
                <a:spcPct val="120000"/>
              </a:lnSpc>
            </a:pP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95325" y="1196752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диалог с официальным представителем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для 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82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6" cy="541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2021 год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232</a:t>
            </a: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102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888088" y="-193183"/>
            <a:ext cx="5303912" cy="711466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тяжелое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4" y="1556792"/>
            <a:ext cx="4320555" cy="439248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839416" y="1515483"/>
            <a:ext cx="5400600" cy="4433797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ЭЭГ			 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  2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        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  16 ед.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   5</a:t>
            </a: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       		  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Рабочее место офтальмолога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   3 ед.</a:t>
            </a: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Офтальмологические бесконтактные 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компьютерные   тонометры        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ед.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Периметры     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3 ед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ЛОР - Комбайны 		   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Геманализатор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параметров  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 </a:t>
            </a:r>
          </a:p>
          <a:p>
            <a:pPr lvl="0">
              <a:lnSpc>
                <a:spcPct val="130000"/>
              </a:lnSpc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988840"/>
            <a:ext cx="5328592" cy="4203847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педиатрический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офтальмологический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оториноларингологический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хирургический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гинекологический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эндокринологический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ортопедический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физиотерапевтический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неврологический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аллергологический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гастроэнтерологический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лабораторно- диагностический </a:t>
            </a: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9" r="851" b="2750"/>
          <a:stretch/>
        </p:blipFill>
        <p:spPr>
          <a:xfrm>
            <a:off x="-168696" y="-135684"/>
            <a:ext cx="5055647" cy="70947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2021 года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444715419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767874317"/>
              </p:ext>
            </p:extLst>
          </p:nvPr>
        </p:nvGraphicFramePr>
        <p:xfrm>
          <a:off x="3249244" y="1424751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104704103"/>
              </p:ext>
            </p:extLst>
          </p:nvPr>
        </p:nvGraphicFramePr>
        <p:xfrm>
          <a:off x="6032421" y="1432734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607564443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153,25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6668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244,25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14,0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102,25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2021 год было принято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130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99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191344" y="0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6384031" y="1988840"/>
            <a:ext cx="5328592" cy="4203847"/>
          </a:xfrm>
        </p:spPr>
        <p:txBody>
          <a:bodyPr>
            <a:normAutofit/>
          </a:bodyPr>
          <a:lstStyle/>
          <a:p>
            <a:r>
              <a:rPr lang="ru-RU" sz="1400" dirty="0"/>
              <a:t>День здоровья                              </a:t>
            </a:r>
          </a:p>
          <a:p>
            <a:r>
              <a:rPr lang="ru-RU" sz="1400" dirty="0"/>
              <a:t>Европейская неделя иммунизации </a:t>
            </a:r>
          </a:p>
          <a:p>
            <a:r>
              <a:rPr lang="ru-RU" sz="1400" dirty="0"/>
              <a:t>День города </a:t>
            </a:r>
          </a:p>
          <a:p>
            <a:r>
              <a:rPr lang="ru-RU" sz="1400" dirty="0"/>
              <a:t>Международный день защиты  детей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r="22702"/>
          <a:stretch/>
        </p:blipFill>
        <p:spPr>
          <a:xfrm>
            <a:off x="-240703" y="-111012"/>
            <a:ext cx="5879372" cy="72720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14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2021 году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943813" y="1099498"/>
            <a:ext cx="2052306" cy="5497268"/>
            <a:chOff x="3809673" y="1100084"/>
            <a:chExt cx="2052306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756610" y="1099498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131093" y="1099498"/>
            <a:ext cx="2052307" cy="5497268"/>
            <a:chOff x="5996953" y="1100084"/>
            <a:chExt cx="2052307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23992" y="2996952"/>
              <a:ext cx="1944216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педиатрам улучшилась на </a:t>
              </a:r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2,1%</a:t>
              </a:r>
            </a:p>
            <a:p>
              <a:endPara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специалистам 1-го уровня улучшилась на </a:t>
              </a:r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2.2 %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91744" y="2996952"/>
            <a:ext cx="2052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471871" y="1700222"/>
            <a:ext cx="2139853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59496" y="2439901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71790" y="2996366"/>
            <a:ext cx="20750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справочно-информационного отдела и входной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Получение пациентами московских поликлиник   доступа к своей электронной медицинской карте -ЭМК.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Сервис –Лаборатория-  получение результатов медицинских анализов в электронном виде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Перевод в электронный вид 063/у форм (форма профилактических прививок)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Посещение дошкольного образовательного учреждения после летних каникул без справки.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62720" y="1099498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0" y="1299745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119336" y="-112703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672064" y="638070"/>
            <a:ext cx="5400600" cy="719388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 февраля  2022 году филиал № 2 по адресу: ул. </a:t>
            </a:r>
            <a:r>
              <a:rPr lang="ru-RU" sz="2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Шипиловская</a:t>
            </a:r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д. 23, корп.1 открылся после ремонта.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311949" y="-459432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30" y="0"/>
            <a:ext cx="6272362" cy="2984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50" y="3022433"/>
            <a:ext cx="2194408" cy="16224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16" y="4644930"/>
            <a:ext cx="2056439" cy="22130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3" y="4553334"/>
            <a:ext cx="2272177" cy="23190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90" y="2993590"/>
            <a:ext cx="2132341" cy="16071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36" y="3028854"/>
            <a:ext cx="1928553" cy="17535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6454" y="4782415"/>
            <a:ext cx="1911634" cy="20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0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721149" y="1090930"/>
            <a:ext cx="1080135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21824" y="1306006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 </a:t>
            </a:r>
          </a:p>
          <a:p>
            <a:pPr algn="ctr"/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1280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480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480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20145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17641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10019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3673719274"/>
              </p:ext>
            </p:extLst>
          </p:nvPr>
        </p:nvGraphicFramePr>
        <p:xfrm>
          <a:off x="4705196" y="4765504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47805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2021 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49937555"/>
              </p:ext>
            </p:extLst>
          </p:nvPr>
        </p:nvGraphicFramePr>
        <p:xfrm>
          <a:off x="1283192" y="1841118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нормативный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5107" y="2340559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8531" y="4433407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3823" y="3096496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 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en-US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педиатров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04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30372" y="-58930"/>
            <a:ext cx="12192000" cy="697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t="-111" r="35301" b="111"/>
          <a:stretch/>
        </p:blipFill>
        <p:spPr>
          <a:xfrm>
            <a:off x="-96688" y="-90476"/>
            <a:ext cx="4622708" cy="700599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799856" y="106669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2021году 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13884613"/>
              </p:ext>
            </p:extLst>
          </p:nvPr>
        </p:nvGraphicFramePr>
        <p:xfrm>
          <a:off x="6524958" y="1118354"/>
          <a:ext cx="4749668" cy="1372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663434</a:t>
            </a:r>
            <a:endParaRPr lang="en-US" sz="3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2021 году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983575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519747210"/>
              </p:ext>
            </p:extLst>
          </p:nvPr>
        </p:nvGraphicFramePr>
        <p:xfrm>
          <a:off x="4792731" y="288688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4279848192"/>
              </p:ext>
            </p:extLst>
          </p:nvPr>
        </p:nvGraphicFramePr>
        <p:xfrm>
          <a:off x="8152311" y="2954621"/>
          <a:ext cx="3159536" cy="278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78747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82" y="1417540"/>
            <a:ext cx="662057" cy="6620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r="8632"/>
          <a:stretch/>
        </p:blipFill>
        <p:spPr>
          <a:xfrm>
            <a:off x="6229273" y="-90476"/>
            <a:ext cx="5976815" cy="6975860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868055390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67408" y="3973770"/>
            <a:ext cx="3846753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диспансеризацию в 2021 году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9087" y="2492822"/>
            <a:ext cx="4494825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  диспансеризации на 2021 год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332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332 чел.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1162" y="5513715"/>
            <a:ext cx="4494825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группа здоровья – 9,7%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– 43,8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– 5,5%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– 0%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– 41%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46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95326" y="1772816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3372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793859" y="2492896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43372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95250" y="4003030"/>
            <a:ext cx="7790880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группа здоровья – 34,9%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– 55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– 7,6%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– 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0,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04%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– 1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7%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61298" y="18572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– 103,3%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 - 109,1%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 – 108,6%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 – 99,9%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 – 99,7%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 – 99,1%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 – 99,7%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 – 99,6%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дифтерии – 96,3%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паротита – 99,6%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столбняка – 99,6%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коклюша- 100,9%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101,3%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2021 год выполнены 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40409190"/>
              </p:ext>
            </p:extLst>
          </p:nvPr>
        </p:nvGraphicFramePr>
        <p:xfrm>
          <a:off x="2214124" y="2797238"/>
          <a:ext cx="9315239" cy="351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</a:p>
        </p:txBody>
      </p:sp>
      <p:sp>
        <p:nvSpPr>
          <p:cNvPr id="36" name="Шеврон 35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посадочных мест для ожидания</a:t>
            </a:r>
          </a:p>
        </p:txBody>
      </p:sp>
      <p:sp>
        <p:nvSpPr>
          <p:cNvPr id="38" name="Шеврон 3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информации о движении очереди на прием</a:t>
            </a:r>
          </a:p>
        </p:txBody>
      </p:sp>
      <p:sp>
        <p:nvSpPr>
          <p:cNvPr id="40" name="Шеврон 39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42" name="Шеврон 41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достаточного количества посадочных мест для ожидания приема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контроль пациентов, 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в очереди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пациентов о движении «живой» очереди через информационное табло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2168</TotalTime>
  <Words>753</Words>
  <Application>Microsoft Office PowerPoint</Application>
  <PresentationFormat>Произвольный</PresentationFormat>
  <Paragraphs>243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Годовой отчет 2021г </vt:lpstr>
      <vt:lpstr>Основные показатели работы</vt:lpstr>
      <vt:lpstr>Презентация PowerPoint</vt:lpstr>
      <vt:lpstr>Посещения поликлиники в 2021году 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Показатели заболеваемости</vt:lpstr>
      <vt:lpstr>Повышение комфорта пребывания в поликлинике</vt:lpstr>
      <vt:lpstr>Работа по рассмотрению жалоб и обращений граждан</vt:lpstr>
      <vt:lpstr>Оборудование поликлиники тяжелое</vt:lpstr>
      <vt:lpstr>Медицинские организации оказывают помощь по различным профилям</vt:lpstr>
      <vt:lpstr>Кадры 2021 года</vt:lpstr>
      <vt:lpstr>Участие в массовых акциях</vt:lpstr>
      <vt:lpstr>Мероприятия в поликлиниках, реализованные в 2021 году</vt:lpstr>
      <vt:lpstr>       14 февраля  2022 году филиал № 2 по адресу: ул. Шипиловская, д. 23, корп.1 открылся после ремонта.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306</cp:revision>
  <cp:lastPrinted>2021-02-04T09:52:40Z</cp:lastPrinted>
  <dcterms:created xsi:type="dcterms:W3CDTF">2019-02-11T07:19:05Z</dcterms:created>
  <dcterms:modified xsi:type="dcterms:W3CDTF">2022-02-24T11:46:16Z</dcterms:modified>
</cp:coreProperties>
</file>