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0"/>
  </p:notesMasterIdLst>
  <p:sldIdLst>
    <p:sldId id="470" r:id="rId2"/>
    <p:sldId id="463" r:id="rId3"/>
    <p:sldId id="261" r:id="rId4"/>
    <p:sldId id="464" r:id="rId5"/>
    <p:sldId id="465" r:id="rId6"/>
    <p:sldId id="466" r:id="rId7"/>
    <p:sldId id="467" r:id="rId8"/>
    <p:sldId id="445" r:id="rId9"/>
    <p:sldId id="471" r:id="rId10"/>
    <p:sldId id="446" r:id="rId11"/>
    <p:sldId id="412" r:id="rId12"/>
    <p:sldId id="409" r:id="rId13"/>
    <p:sldId id="468" r:id="rId14"/>
    <p:sldId id="460" r:id="rId15"/>
    <p:sldId id="450" r:id="rId16"/>
    <p:sldId id="440" r:id="rId17"/>
    <p:sldId id="475" r:id="rId18"/>
    <p:sldId id="476" r:id="rId19"/>
    <p:sldId id="462" r:id="rId20"/>
    <p:sldId id="461" r:id="rId21"/>
    <p:sldId id="474" r:id="rId22"/>
    <p:sldId id="472" r:id="rId23"/>
    <p:sldId id="441" r:id="rId24"/>
    <p:sldId id="459" r:id="rId25"/>
    <p:sldId id="436" r:id="rId26"/>
    <p:sldId id="439" r:id="rId27"/>
    <p:sldId id="438" r:id="rId28"/>
    <p:sldId id="434" r:id="rId29"/>
  </p:sldIdLst>
  <p:sldSz cx="9144000" cy="6858000" type="screen4x3"/>
  <p:notesSz cx="68580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 userDrawn="1">
          <p15:clr>
            <a:srgbClr val="A4A3A4"/>
          </p15:clr>
        </p15:guide>
        <p15:guide id="2" pos="1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883"/>
    <a:srgbClr val="165849"/>
    <a:srgbClr val="A81D37"/>
    <a:srgbClr val="2E75B6"/>
    <a:srgbClr val="517495"/>
    <a:srgbClr val="6A9DCB"/>
    <a:srgbClr val="E2B4BC"/>
    <a:srgbClr val="00642D"/>
    <a:srgbClr val="669900"/>
    <a:srgbClr val="C22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0" autoAdjust="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3271"/>
        <p:guide pos="1088"/>
      </p:guideLst>
    </p:cSldViewPr>
  </p:slideViewPr>
  <p:outlineViewPr>
    <p:cViewPr>
      <p:scale>
        <a:sx n="33" d="100"/>
        <a:sy n="33" d="100"/>
      </p:scale>
      <p:origin x="0" y="-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79-4E37-9F5F-2C9A9D588F1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79-4E37-9F5F-2C9A9D588F1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379-4E37-9F5F-2C9A9D588F1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379-4E37-9F5F-2C9A9D588F1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379-4E37-9F5F-2C9A9D588F1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B5-4C14-9B80-113A41F8287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D2-4A36-9FFD-4AA70B46E34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D2-4A36-9FFD-4AA70B46E34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D2-4A36-9FFD-4AA70B46E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46609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Другие категории</c:v>
                </c:pt>
                <c:pt idx="1">
                  <c:v>Пенсионеры по старости</c:v>
                </c:pt>
                <c:pt idx="2">
                  <c:v>Реабилитированные граждане</c:v>
                </c:pt>
                <c:pt idx="3">
                  <c:v>ЖБЛ</c:v>
                </c:pt>
                <c:pt idx="4">
                  <c:v>БНУФ</c:v>
                </c:pt>
                <c:pt idx="5">
                  <c:v>Вдовы участников войны</c:v>
                </c:pt>
                <c:pt idx="6">
                  <c:v>Труженики тыла</c:v>
                </c:pt>
                <c:pt idx="7">
                  <c:v>УВОВ</c:v>
                </c:pt>
                <c:pt idx="8">
                  <c:v>ИВОВ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38</c:v>
                </c:pt>
                <c:pt idx="1">
                  <c:v>837</c:v>
                </c:pt>
                <c:pt idx="2">
                  <c:v>11</c:v>
                </c:pt>
                <c:pt idx="3">
                  <c:v>5</c:v>
                </c:pt>
                <c:pt idx="4">
                  <c:v>6</c:v>
                </c:pt>
                <c:pt idx="5">
                  <c:v>58</c:v>
                </c:pt>
                <c:pt idx="6">
                  <c:v>65</c:v>
                </c:pt>
                <c:pt idx="7">
                  <c:v>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79-4E37-9F5F-2C9A9D588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1"/>
        <c:axId val="98193792"/>
        <c:axId val="98166656"/>
      </c:barChart>
      <c:valAx>
        <c:axId val="9816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93792"/>
        <c:crosses val="autoZero"/>
        <c:crossBetween val="between"/>
      </c:valAx>
      <c:catAx>
        <c:axId val="98193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  <a:ea typeface="+mn-ea"/>
                <a:cs typeface="+mn-cs"/>
              </a:defRPr>
            </a:pPr>
            <a:endParaRPr lang="ru-RU"/>
          </a:p>
        </c:txPr>
        <c:crossAx val="98166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85094069289961E-2"/>
          <c:y val="2.3338357996301563E-2"/>
          <c:w val="0.96877529184597033"/>
          <c:h val="0.51075683406085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5B-4AAA-BB01-BB059ECC302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25B-4AAA-BB01-BB059ECC302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25B-4AAA-BB01-BB059ECC302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25B-4AAA-BB01-BB059ECC302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25B-4AAA-BB01-BB059ECC302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25B-4AAA-BB01-BB059ECC302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25B-4AAA-BB01-BB059ECC302A}"/>
              </c:ext>
            </c:extLst>
          </c:dPt>
          <c:dLbls>
            <c:dLbl>
              <c:idx val="0"/>
              <c:layout>
                <c:manualLayout>
                  <c:x val="-1.5702531248037183E-3"/>
                  <c:y val="1.9083661853412093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112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5B-4AAA-BB01-BB059ECC302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163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5B-4AAA-BB01-BB059ECC302A}"/>
                </c:ext>
              </c:extLst>
            </c:dLbl>
            <c:dLbl>
              <c:idx val="2"/>
              <c:layout>
                <c:manualLayout>
                  <c:x val="-3.1405062496074367E-3"/>
                  <c:y val="8.9603564621728738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rgbClr val="A81D37"/>
                        </a:solidFill>
                      </a:rPr>
                      <a:t>246</a:t>
                    </a:r>
                    <a:endParaRPr lang="en-US" sz="2400" b="1" dirty="0">
                      <a:solidFill>
                        <a:srgbClr val="A81D37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5B-4AAA-BB01-BB059ECC302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68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25B-4AAA-BB01-BB059ECC302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25B-4AAA-BB01-BB059ECC302A}"/>
                </c:ext>
              </c:extLst>
            </c:dLbl>
            <c:dLbl>
              <c:idx val="5"/>
              <c:layout>
                <c:manualLayout>
                  <c:x val="-3.140506249607552E-3"/>
                  <c:y val="4.1404869846109237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3305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25B-4AAA-BB01-BB059ECC302A}"/>
                </c:ext>
              </c:extLst>
            </c:dLbl>
            <c:dLbl>
              <c:idx val="6"/>
              <c:layout>
                <c:manualLayout>
                  <c:x val="-3.140506249607552E-3"/>
                  <c:y val="5.0916224747423137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201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25B-4AAA-BB01-BB059ECC302A}"/>
                </c:ext>
              </c:extLst>
            </c:dLbl>
            <c:dLbl>
              <c:idx val="7"/>
              <c:layout>
                <c:manualLayout>
                  <c:x val="-3.1405062496073217E-3"/>
                  <c:y val="-3.5747061544156539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A81D37"/>
                        </a:solidFill>
                      </a:rPr>
                      <a:t>3643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A2D-48FB-92C7-A822EB8FAFB0}"/>
                </c:ext>
              </c:extLst>
            </c:dLbl>
            <c:dLbl>
              <c:idx val="8"/>
              <c:layout>
                <c:manualLayout>
                  <c:x val="0"/>
                  <c:y val="2.5717310463421886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rgbClr val="A81D37"/>
                        </a:solidFill>
                      </a:rPr>
                      <a:t>3656</a:t>
                    </a:r>
                    <a:endParaRPr lang="en-US" sz="2400" b="1" dirty="0">
                      <a:solidFill>
                        <a:srgbClr val="A81D37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3DB-4310-963D-F66AE10A13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Горячее питание </c:v>
                </c:pt>
                <c:pt idx="1">
                  <c:v>Вещевая помощь</c:v>
                </c:pt>
                <c:pt idx="2">
                  <c:v>Товары длительного пользования</c:v>
                </c:pt>
                <c:pt idx="3">
                  <c:v>Праздничный набор</c:v>
                </c:pt>
                <c:pt idx="4">
                  <c:v>Тревожная кнопка, патронажные услуги</c:v>
                </c:pt>
                <c:pt idx="5">
                  <c:v>Электронный сертификат</c:v>
                </c:pt>
                <c:pt idx="6">
                  <c:v>Юридические услуги</c:v>
                </c:pt>
                <c:pt idx="7">
                  <c:v>Подарочные набор «C Заботой о здоровье»</c:v>
                </c:pt>
                <c:pt idx="8">
                  <c:v>Компенсационные выплаты взамен подарочного набора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112</c:v>
                </c:pt>
                <c:pt idx="1">
                  <c:v>163</c:v>
                </c:pt>
                <c:pt idx="2">
                  <c:v>246</c:v>
                </c:pt>
                <c:pt idx="3">
                  <c:v>68</c:v>
                </c:pt>
                <c:pt idx="4">
                  <c:v>5</c:v>
                </c:pt>
                <c:pt idx="5">
                  <c:v>3305</c:v>
                </c:pt>
                <c:pt idx="6">
                  <c:v>201</c:v>
                </c:pt>
                <c:pt idx="7">
                  <c:v>3643</c:v>
                </c:pt>
                <c:pt idx="8">
                  <c:v>3656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25B-4AAA-BB01-BB059ECC302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7125504"/>
        <c:axId val="97127040"/>
      </c:barChart>
      <c:catAx>
        <c:axId val="9712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127040"/>
        <c:crossesAt val="0"/>
        <c:auto val="1"/>
        <c:lblAlgn val="ctr"/>
        <c:lblOffset val="100"/>
        <c:noMultiLvlLbl val="0"/>
      </c:catAx>
      <c:valAx>
        <c:axId val="97127040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12550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78805090171655"/>
          <c:y val="3.1803270478050732E-2"/>
          <c:w val="0.54493691165453517"/>
          <c:h val="0.88519952739019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b="1" dirty="0"/>
                      <a:t>112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D84-4752-999B-579671AF25D6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b="1" dirty="0" smtClean="0"/>
                      <a:t>49</a:t>
                    </a:r>
                    <a:endParaRPr lang="en-US" sz="40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913B-4447-9AA3-F07979DC7165}"/>
                </c:ext>
              </c:extLst>
            </c:dLbl>
            <c:dLbl>
              <c:idx val="2"/>
              <c:layout>
                <c:manualLayout>
                  <c:x val="-2.7662231882413159E-2"/>
                  <c:y val="-8.67361922128656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b="1" dirty="0" smtClean="0"/>
                      <a:t>40</a:t>
                    </a:r>
                    <a:endParaRPr lang="en-US" sz="40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495327054591351"/>
                      <c:h val="0.14983688587474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3B-4447-9AA3-F07979DC716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/>
                      <a:t>56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13B-4447-9AA3-F07979DC716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3B-4447-9AA3-F07979DC7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1">
                  <c:v>Санитарно-гигиенические услуги</c:v>
                </c:pt>
                <c:pt idx="2">
                  <c:v>Комплексная уборка квартир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49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3B-4447-9AA3-F07979DC7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215616"/>
        <c:axId val="97213824"/>
      </c:barChart>
      <c:valAx>
        <c:axId val="9721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15616"/>
        <c:crosses val="autoZero"/>
        <c:crossBetween val="between"/>
      </c:valAx>
      <c:catAx>
        <c:axId val="972156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13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Орехово-Борисово Северное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cap="none" spc="0" baseline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КРАСОТА И СТИЛЬ</c:v>
                </c:pt>
                <c:pt idx="1">
                  <c:v>ПЕШИЙ ЛЕКТОРИЙ</c:v>
                </c:pt>
                <c:pt idx="2">
                  <c:v>ТАНЦЫ</c:v>
                </c:pt>
                <c:pt idx="3">
                  <c:v>ФИЗИЧЕСКАЯ АКТИВНОСТЬ</c:v>
                </c:pt>
                <c:pt idx="4">
                  <c:v>ТВОРЧЕСТВО</c:v>
                </c:pt>
                <c:pt idx="5">
                  <c:v>АНГЛИЙСКИЙ ЯЗЫК</c:v>
                </c:pt>
                <c:pt idx="6">
                  <c:v>ИНФОРМАЦ. ТЕХНОЛОГИИ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</c:v>
                </c:pt>
                <c:pt idx="1">
                  <c:v>34</c:v>
                </c:pt>
                <c:pt idx="2">
                  <c:v>3</c:v>
                </c:pt>
                <c:pt idx="3">
                  <c:v>31</c:v>
                </c:pt>
                <c:pt idx="4">
                  <c:v>8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8-45A5-A840-46E101C586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Братеево</c:v>
                </c:pt>
              </c:strCache>
            </c:strRef>
          </c:tx>
          <c:spPr>
            <a:solidFill>
              <a:srgbClr val="A5BBF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BF8-45A5-A840-46E101C58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cap="none" spc="0" baseline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КРАСОТА И СТИЛЬ</c:v>
                </c:pt>
                <c:pt idx="1">
                  <c:v>ПЕШИЙ ЛЕКТОРИЙ</c:v>
                </c:pt>
                <c:pt idx="2">
                  <c:v>ТАНЦЫ</c:v>
                </c:pt>
                <c:pt idx="3">
                  <c:v>ФИЗИЧЕСКАЯ АКТИВНОСТЬ</c:v>
                </c:pt>
                <c:pt idx="4">
                  <c:v>ТВОРЧЕСТВО</c:v>
                </c:pt>
                <c:pt idx="5">
                  <c:v>АНГЛИЙСКИЙ ЯЗЫК</c:v>
                </c:pt>
                <c:pt idx="6">
                  <c:v>ИНФОРМАЦ. ТЕХНОЛОГИИ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16</c:v>
                </c:pt>
                <c:pt idx="1">
                  <c:v>3</c:v>
                </c:pt>
                <c:pt idx="2">
                  <c:v>8</c:v>
                </c:pt>
                <c:pt idx="3">
                  <c:v>15</c:v>
                </c:pt>
                <c:pt idx="4">
                  <c:v>3</c:v>
                </c:pt>
                <c:pt idx="5">
                  <c:v>22</c:v>
                </c:pt>
                <c:pt idx="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8-45A5-A840-46E101C586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Орехово-Борисово Южное</c:v>
                </c:pt>
              </c:strCache>
            </c:strRef>
          </c:tx>
          <c:spPr>
            <a:solidFill>
              <a:srgbClr val="F51D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cap="none" spc="0" baseline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КРАСОТА И СТИЛЬ</c:v>
                </c:pt>
                <c:pt idx="1">
                  <c:v>ПЕШИЙ ЛЕКТОРИЙ</c:v>
                </c:pt>
                <c:pt idx="2">
                  <c:v>ТАНЦЫ</c:v>
                </c:pt>
                <c:pt idx="3">
                  <c:v>ФИЗИЧЕСКАЯ АКТИВНОСТЬ</c:v>
                </c:pt>
                <c:pt idx="4">
                  <c:v>ТВОРЧЕСТВО</c:v>
                </c:pt>
                <c:pt idx="5">
                  <c:v>АНГЛИЙСКИЙ ЯЗЫК</c:v>
                </c:pt>
                <c:pt idx="6">
                  <c:v>ИНФОРМАЦ. ТЕХНОЛОГИИ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</c:v>
                </c:pt>
                <c:pt idx="1">
                  <c:v>0</c:v>
                </c:pt>
                <c:pt idx="2">
                  <c:v>30</c:v>
                </c:pt>
                <c:pt idx="3">
                  <c:v>23</c:v>
                </c:pt>
                <c:pt idx="4">
                  <c:v>5</c:v>
                </c:pt>
                <c:pt idx="5">
                  <c:v>20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F8-45A5-A840-46E101C58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99286016"/>
        <c:axId val="99325440"/>
      </c:barChart>
      <c:catAx>
        <c:axId val="9928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325440"/>
        <c:crosses val="autoZero"/>
        <c:auto val="1"/>
        <c:lblAlgn val="ctr"/>
        <c:lblOffset val="100"/>
        <c:noMultiLvlLbl val="0"/>
      </c:catAx>
      <c:valAx>
        <c:axId val="99325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928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76695118129402E-2"/>
          <c:y val="0.90215752018096407"/>
          <c:w val="0.98132330488187058"/>
          <c:h val="9.7842479819035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7EA07-2B2B-4DA3-AFD1-D59DCA83B95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7590F-08AA-4E02-8167-5DCEBA6CA5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7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590F-08AA-4E02-8167-5DCEBA6CA58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7602-363F-4D17-A797-59927E7B58E3}" type="datetimeFigureOut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5815-47D6-4FFA-A10C-88DA638EEE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05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BD1C1-2E21-4AC9-B841-C97CFA021907}" type="datetimeFigureOut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9D60-14FD-4DEE-95A3-B5CAC11A5E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2F72A-3B7D-4BE9-B194-8B53C022A2EC}" type="datetimeFigureOut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3165-B8E6-4618-B478-7EBEB3CC5F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18516-EF1E-4738-B220-DD319692E2D2}" type="datetimeFigureOut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FA3-7970-4B2B-B3E0-D5F25BC5C0F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C6540-C7ED-4DB0-B739-08A2E6FC8306}" type="datetimeFigureOut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E7F-7A53-4137-82CA-B72C04730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4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2BB47-A217-4061-8A57-6C162474FFBE}" type="datetimeFigureOut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810B-8A7E-4E80-A944-0150CDCBD0D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8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44668-C181-456C-8B93-F9C26C40E15C}" type="datetimeFigureOut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AFDC-0128-4A11-AEDA-8E3832E472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DB247-5C91-4550-A952-7E2DBAE09169}" type="datetimeFigureOut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C8F-40C8-4445-8A3E-EFF5B3470B5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3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43F80-2F53-453A-BA93-FC73AE618DF8}" type="datetimeFigureOut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5C83-4504-4FA5-A1C8-E1D9FAB896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8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567F5-9BCC-4262-B496-D4C864BBA2F7}" type="datetimeFigureOut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E92E-B46B-43EF-84A0-C0F4CF5C37C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3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1515A-994D-4AAC-8A1F-D96687A47ED8}" type="datetimeFigureOut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C4D3-F626-4C71-B775-920CAE054B2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8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EF1A8C0-D8E0-4C63-AE28-6413DCE873A0}" type="datetimeFigureOut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14.02.2022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025229-1B14-4C30-90DE-35DBB04B5D35}" type="slidenum">
              <a:rPr lang="ru-RU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357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A9EBF-4692-467B-8093-CD155A3C7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6626"/>
            <a:ext cx="9132889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680753"/>
            <a:ext cx="9144000" cy="5747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05276E"/>
                </a:solidFill>
                <a:latin typeface="+mn-lt"/>
              </a:rPr>
              <a:t>Государственное бюджетное учреждение города Москвы</a:t>
            </a:r>
            <a:br>
              <a:rPr lang="ru-RU" sz="1800" dirty="0">
                <a:solidFill>
                  <a:srgbClr val="05276E"/>
                </a:solidFill>
                <a:latin typeface="+mn-lt"/>
              </a:rPr>
            </a:br>
            <a:r>
              <a:rPr lang="ru-RU" sz="1800" dirty="0">
                <a:solidFill>
                  <a:srgbClr val="05276E"/>
                </a:solidFill>
                <a:latin typeface="+mn-lt"/>
              </a:rPr>
              <a:t>Территориальный центр социального обслуживания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159726"/>
            <a:ext cx="9144000" cy="57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800" b="1" dirty="0">
                <a:solidFill>
                  <a:srgbClr val="05276E"/>
                </a:solidFill>
                <a:latin typeface="+mn-lt"/>
              </a:rPr>
              <a:t>«ОРЕХОВО»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489857"/>
            <a:ext cx="9144000" cy="59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500" dirty="0" smtClean="0">
                <a:solidFill>
                  <a:srgbClr val="05276E"/>
                </a:solidFill>
                <a:latin typeface="+mn-lt"/>
              </a:rPr>
              <a:t>район</a:t>
            </a:r>
            <a:endParaRPr lang="ru-RU" sz="2500" dirty="0">
              <a:solidFill>
                <a:srgbClr val="05276E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912810"/>
            <a:ext cx="9144000" cy="55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800" b="1" dirty="0" smtClean="0">
                <a:solidFill>
                  <a:srgbClr val="05276E"/>
                </a:solidFill>
                <a:latin typeface="+mn-lt"/>
              </a:rPr>
              <a:t>ОРЕХОВО-БОРИСОВО СЕВЕРНОЕ</a:t>
            </a:r>
            <a:endParaRPr lang="ru-RU" sz="3800" b="1" dirty="0">
              <a:solidFill>
                <a:srgbClr val="05276E"/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380411" y="5463091"/>
            <a:ext cx="4763589" cy="86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>
                <a:solidFill>
                  <a:srgbClr val="05276E"/>
                </a:solidFill>
                <a:latin typeface="+mn-lt"/>
              </a:rPr>
              <a:t>Отчетные показатели работы за 2021 год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935176" y="5792477"/>
            <a:ext cx="2203268" cy="86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200" b="1" dirty="0" err="1">
                <a:solidFill>
                  <a:srgbClr val="05276E"/>
                </a:solidFill>
                <a:latin typeface="+mn-lt"/>
              </a:rPr>
              <a:t>Коннова</a:t>
            </a:r>
            <a:r>
              <a:rPr lang="ru-RU" sz="2200" b="1" dirty="0">
                <a:solidFill>
                  <a:srgbClr val="05276E"/>
                </a:solidFill>
                <a:latin typeface="+mn-lt"/>
              </a:rPr>
              <a:t> Е.Л.</a:t>
            </a:r>
          </a:p>
        </p:txBody>
      </p:sp>
      <p:pic>
        <p:nvPicPr>
          <p:cNvPr id="1026" name="Picture 2" descr="https://ya-doma.ru/yado-content/uploads/2020/12/kinddep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68242" cy="123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09599" y="434629"/>
            <a:ext cx="8534401" cy="1544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	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специализированных услуг оказано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			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остронуждающимся инвалидам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			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пенсионерам за 2021 год, в рамках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</a:rPr>
              <a:t>частно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-государственного партнёрства, в том числе: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60230"/>
              </p:ext>
            </p:extLst>
          </p:nvPr>
        </p:nvGraphicFramePr>
        <p:xfrm>
          <a:off x="210457" y="2724543"/>
          <a:ext cx="8723085" cy="404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09567" y="323254"/>
            <a:ext cx="2355935" cy="14735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0000" b="1" dirty="0" smtClean="0">
                <a:ln w="50800">
                  <a:solidFill>
                    <a:schemeClr val="accent1">
                      <a:lumMod val="75000"/>
                    </a:schemeClr>
                  </a:solidFill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89</a:t>
            </a:r>
            <a:endParaRPr lang="ru-RU" sz="10000" b="1" dirty="0">
              <a:ln w="50800">
                <a:solidFill>
                  <a:schemeClr val="accent1">
                    <a:lumMod val="75000"/>
                  </a:schemeClr>
                </a:solidFill>
                <a:miter lim="800000"/>
              </a:ln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172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20624"/>
              </p:ext>
            </p:extLst>
          </p:nvPr>
        </p:nvGraphicFramePr>
        <p:xfrm>
          <a:off x="559836" y="1567543"/>
          <a:ext cx="8068774" cy="5059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0132"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Наименование ТДП</a:t>
                      </a:r>
                      <a:endParaRPr lang="ru-RU" sz="1800" b="1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участники, инвалиды и ветераны ВОВ</a:t>
                      </a:r>
                      <a:endParaRPr lang="ru-RU" sz="1800" b="1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граждане пожилого возраста</a:t>
                      </a:r>
                      <a:endParaRPr lang="ru-RU" sz="1800" b="1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инвалиды</a:t>
                      </a:r>
                      <a:endParaRPr lang="ru-RU" sz="1800" b="1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5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Телевизор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24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Холодильник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779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Стиральная машина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995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Электрическая плита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71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Пылесос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24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Ноутбук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Микроволновая печь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096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Чайник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D3B7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096">
                <a:tc>
                  <a:txBody>
                    <a:bodyPr/>
                    <a:lstStyle/>
                    <a:p>
                      <a:pPr marR="1651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  <a:r>
                        <a:rPr lang="ru-RU" sz="16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плита</a:t>
                      </a:r>
                      <a:endParaRPr lang="ru-RU" sz="1600" dirty="0">
                        <a:solidFill>
                          <a:srgbClr val="3337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R="1651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D3B7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1D3B7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43573665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4446" y="250907"/>
            <a:ext cx="2220686" cy="13166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9000" b="1" dirty="0" smtClean="0">
                <a:ln w="50800">
                  <a:solidFill>
                    <a:srgbClr val="334A83"/>
                  </a:solidFill>
                  <a:miter lim="800000"/>
                </a:ln>
                <a:solidFill>
                  <a:srgbClr val="334A83"/>
                </a:solidFill>
                <a:latin typeface="Circe" panose="020B0502020203020203" pitchFamily="34" charset="-52"/>
              </a:rPr>
              <a:t>246</a:t>
            </a:r>
            <a:endParaRPr lang="ru-RU" sz="9000" b="1" dirty="0">
              <a:ln w="50800">
                <a:solidFill>
                  <a:srgbClr val="334A83"/>
                </a:solidFill>
                <a:miter lim="800000"/>
              </a:ln>
              <a:solidFill>
                <a:srgbClr val="334A83"/>
              </a:solidFill>
              <a:latin typeface="Circe" panose="020B0502020203020203" pitchFamily="34" charset="-52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011679" y="569593"/>
            <a:ext cx="7132321" cy="783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получателей социальных услуг обеспечены</a:t>
            </a:r>
          </a:p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в 2021 году товарами длительного пользования:</a:t>
            </a:r>
          </a:p>
        </p:txBody>
      </p:sp>
    </p:spTree>
    <p:extLst>
      <p:ext uri="{BB962C8B-B14F-4D97-AF65-F5344CB8AC3E}">
        <p14:creationId xmlns:p14="http://schemas.microsoft.com/office/powerpoint/2010/main" val="33881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E2014D-FED9-48FB-820A-015F88E75EFA}"/>
              </a:ext>
            </a:extLst>
          </p:cNvPr>
          <p:cNvSpPr txBox="1"/>
          <p:nvPr/>
        </p:nvSpPr>
        <p:spPr>
          <a:xfrm>
            <a:off x="1959429" y="1604865"/>
            <a:ext cx="1473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562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04FD7-1A17-4F98-A91D-C77042ECE3EB}"/>
              </a:ext>
            </a:extLst>
          </p:cNvPr>
          <p:cNvSpPr txBox="1"/>
          <p:nvPr/>
        </p:nvSpPr>
        <p:spPr>
          <a:xfrm>
            <a:off x="1100219" y="2541037"/>
            <a:ext cx="23326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22934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DB59C-E47D-42A2-B82A-73E3996E9373}"/>
              </a:ext>
            </a:extLst>
          </p:cNvPr>
          <p:cNvSpPr txBox="1"/>
          <p:nvPr/>
        </p:nvSpPr>
        <p:spPr>
          <a:xfrm>
            <a:off x="5738697" y="3095035"/>
            <a:ext cx="193210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1 931 311,28</a:t>
            </a:r>
            <a:endParaRPr lang="ru-RU" sz="2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89272-E923-48DC-B426-A1F6CA7D08B8}"/>
              </a:ext>
            </a:extLst>
          </p:cNvPr>
          <p:cNvSpPr txBox="1"/>
          <p:nvPr/>
        </p:nvSpPr>
        <p:spPr>
          <a:xfrm>
            <a:off x="4161641" y="490674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251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1FB3E-0972-4C8E-A690-101D5CBED3A8}"/>
              </a:ext>
            </a:extLst>
          </p:cNvPr>
          <p:cNvSpPr txBox="1"/>
          <p:nvPr/>
        </p:nvSpPr>
        <p:spPr>
          <a:xfrm>
            <a:off x="6261357" y="490674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B8C2"/>
                </a:solidFill>
              </a:rPr>
              <a:t>316</a:t>
            </a:r>
            <a:endParaRPr lang="ru-RU" sz="3600" b="1" dirty="0">
              <a:solidFill>
                <a:srgbClr val="6BB8C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4289" y="5476409"/>
            <a:ext cx="132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Доставка</a:t>
            </a:r>
          </a:p>
          <a:p>
            <a:pPr algn="ctr"/>
            <a:r>
              <a:rPr lang="ru-RU" b="1" dirty="0" smtClean="0"/>
              <a:t>продуктов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60091" y="5476408"/>
            <a:ext cx="18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Приготовление горячей пищи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22295" y="543849"/>
            <a:ext cx="79528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>
                <a:solidFill>
                  <a:srgbClr val="334883"/>
                </a:solidFill>
                <a:latin typeface="Circe Extra Bold" panose="020B0802020203020203" pitchFamily="34" charset="-52"/>
              </a:rPr>
              <a:t>СОЦИАЛЬНЫЕ РАБОТНИКИ </a:t>
            </a:r>
            <a:r>
              <a:rPr lang="ru-RU" sz="2600" b="1" dirty="0" smtClean="0">
                <a:solidFill>
                  <a:srgbClr val="334883"/>
                </a:solidFill>
                <a:latin typeface="Circe Extra Bold" panose="020B0802020203020203" pitchFamily="34" charset="-52"/>
              </a:rPr>
              <a:t>УЧРЕЖДЕНИЯ</a:t>
            </a:r>
          </a:p>
          <a:p>
            <a:pPr algn="ctr"/>
            <a:r>
              <a:rPr lang="ru-RU" sz="2600" b="1" dirty="0" smtClean="0">
                <a:solidFill>
                  <a:srgbClr val="334883"/>
                </a:solidFill>
                <a:latin typeface="Circe Extra Bold" panose="020B0802020203020203" pitchFamily="34" charset="-52"/>
              </a:rPr>
              <a:t> ОКАЗЫВАЮТ ПЛАТНЫЕ УСЛУГИ НАСЕЛЕНИЮ</a:t>
            </a:r>
            <a:endParaRPr lang="ru-RU" sz="2600" b="1" dirty="0">
              <a:solidFill>
                <a:srgbClr val="334883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5423" y="1842119"/>
            <a:ext cx="1853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4883"/>
                </a:solidFill>
                <a:latin typeface="Circe Extra Bold" panose="020B0802020203020203" pitchFamily="34" charset="-52"/>
              </a:rPr>
              <a:t>ЧЕЛОВЕКА</a:t>
            </a:r>
            <a:endParaRPr lang="ru-RU" sz="2400" b="1" dirty="0">
              <a:solidFill>
                <a:srgbClr val="334883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909" y="2144182"/>
            <a:ext cx="470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воспользовалось платными услугами</a:t>
            </a:r>
            <a:endParaRPr lang="ru-RU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2909" y="2778291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4883"/>
                </a:solidFill>
                <a:latin typeface="Circe Extra Bold" panose="020B0802020203020203" pitchFamily="34" charset="-52"/>
              </a:rPr>
              <a:t>УСЛУГ</a:t>
            </a:r>
            <a:endParaRPr lang="ru-RU" sz="2400" b="1" dirty="0">
              <a:solidFill>
                <a:srgbClr val="334883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1408" y="3082470"/>
            <a:ext cx="517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оказано, на сумму                               рублей</a:t>
            </a:r>
            <a:endParaRPr lang="ru-RU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6169" y="3878239"/>
            <a:ext cx="5978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Наиболее востребованными услугами являлись: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7164"/>
            <a:ext cx="2854598" cy="24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25969" y="1219660"/>
            <a:ext cx="3646164" cy="532649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334A83"/>
                </a:solidFill>
                <a:latin typeface="Circe" panose="020B0502020203020203" pitchFamily="34" charset="-52"/>
              </a:rPr>
              <a:t>Партнёры проекта: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23418" y="1752309"/>
            <a:ext cx="4579289" cy="3456204"/>
          </a:xfrm>
        </p:spPr>
        <p:txBody>
          <a:bodyPr numCol="1"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ru-RU" sz="1000" b="1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ГБУК г. Москвы ТКС «Орехово»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ГБУК г. Москвы «ЦБС ЮАО»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ГБУ «</a:t>
            </a:r>
            <a:r>
              <a:rPr lang="ru-RU" sz="1000" b="1" dirty="0" err="1"/>
              <a:t>ЦФКиС</a:t>
            </a:r>
            <a:r>
              <a:rPr lang="ru-RU" sz="1000" b="1" dirty="0"/>
              <a:t> ЮАО» Москомспорта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ГБУ «СШОР № 47» Москомспорта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ГБУ «ФСО «Хоккей Москвы» Москомспорта ФОК «Русь</a:t>
            </a:r>
            <a:r>
              <a:rPr lang="ru-RU" sz="1000" b="1" dirty="0" smtClean="0"/>
              <a:t>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ГБУ ЦИТ СДС «Прогресс»</a:t>
            </a:r>
            <a:endParaRPr lang="ru-RU" sz="1000" b="1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ГБУЗ "ГП № 214 ДЗМ"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ГБУЗ "ГП № 166 ДЗМ"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ГБОУ </a:t>
            </a:r>
            <a:r>
              <a:rPr lang="ru-RU" sz="1000" b="1" dirty="0"/>
              <a:t>«Школа № </a:t>
            </a:r>
            <a:r>
              <a:rPr lang="ru-RU" sz="1000" b="1" dirty="0" smtClean="0"/>
              <a:t>939»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ГБОУ «Школа № </a:t>
            </a:r>
            <a:r>
              <a:rPr lang="ru-RU" sz="1000" b="1" dirty="0" smtClean="0"/>
              <a:t>937»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ГБОУ «Школа № </a:t>
            </a:r>
            <a:r>
              <a:rPr lang="ru-RU" sz="1000" b="1" dirty="0" smtClean="0"/>
              <a:t>996»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ГБОУ </a:t>
            </a:r>
            <a:r>
              <a:rPr lang="ru-RU" sz="1000" b="1" dirty="0" smtClean="0"/>
              <a:t>Школа </a:t>
            </a:r>
            <a:r>
              <a:rPr lang="ru-RU" sz="1000" b="1" dirty="0"/>
              <a:t>№ </a:t>
            </a:r>
            <a:r>
              <a:rPr lang="ru-RU" sz="1000" b="1" dirty="0" smtClean="0"/>
              <a:t>1569 «Созвездие»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ГБОУ «Школа № </a:t>
            </a:r>
            <a:r>
              <a:rPr lang="ru-RU" sz="1000" b="1" dirty="0" smtClean="0"/>
              <a:t>548»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ГБОУ «Школа № </a:t>
            </a:r>
            <a:r>
              <a:rPr lang="ru-RU" sz="1000" b="1" dirty="0" smtClean="0"/>
              <a:t>878»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ГБОУ «Детская музыкальная школа им. В.Я Шебалина»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ООО «Гамма групп»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ru-RU" sz="1000" b="1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ru-RU" sz="1000" b="1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ru-RU" sz="1000" b="1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ru-RU" sz="1000" b="1" dirty="0"/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3688123" y="1752309"/>
            <a:ext cx="3486526" cy="388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ГБПОУ Колледж «Царицыно»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ГБПОУ Юридический колледж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ООО «Агентство Социальных программ РАДОМ</a:t>
            </a:r>
            <a:r>
              <a:rPr lang="ru-RU" sz="1000" b="1" dirty="0" smtClean="0"/>
              <a:t>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ООО «Точка опоры»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ООО «ЦСУ»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ООО «Пума </a:t>
            </a:r>
            <a:r>
              <a:rPr lang="ru-RU" sz="1000" b="1" dirty="0" err="1" smtClean="0"/>
              <a:t>Данс</a:t>
            </a:r>
            <a:r>
              <a:rPr lang="ru-RU" sz="1000" b="1" dirty="0" smtClean="0"/>
              <a:t>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ООО « </a:t>
            </a:r>
            <a:r>
              <a:rPr lang="ru-RU" sz="1000" b="1" dirty="0" err="1" smtClean="0"/>
              <a:t>Чинкве</a:t>
            </a:r>
            <a:r>
              <a:rPr lang="ru-RU" sz="1000" b="1" dirty="0" smtClean="0"/>
              <a:t> Терре»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ООО «Персей – Сервис»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ООО «Ариадна»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ГБПОУ КДПИ им. Карла Фаберже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АНО Культурно-оздоровительный центр «Линия жизни</a:t>
            </a:r>
            <a:r>
              <a:rPr lang="ru-RU" sz="1000" b="1" dirty="0" smtClean="0"/>
              <a:t>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АНО «ЦП СОЦИАЛЬНЫЕ ТЕХНОЛОГИИ»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БФ «Мир и гармония»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Местная религиозная организация Православный приход храма иконы </a:t>
            </a:r>
            <a:r>
              <a:rPr lang="ru-RU" sz="1000" b="1" smtClean="0"/>
              <a:t>Божией Матери «Живоносный Источник» </a:t>
            </a:r>
            <a:r>
              <a:rPr lang="ru-RU" sz="1000" b="1" dirty="0" smtClean="0"/>
              <a:t>в Царицыне гор. Москвы Московской епархии Русской Православной церкви (Московский Патриархат)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half" idx="1"/>
          </p:nvPr>
        </p:nvSpPr>
        <p:spPr>
          <a:xfrm>
            <a:off x="6985039" y="1752309"/>
            <a:ext cx="2289645" cy="3456204"/>
          </a:xfrm>
        </p:spPr>
        <p:txBody>
          <a:bodyPr numCol="1">
            <a:no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ИП Артемова Ю.С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ИП Нагул И.Ю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ИП </a:t>
            </a:r>
            <a:r>
              <a:rPr lang="ru-RU" sz="1000" b="1" dirty="0" err="1"/>
              <a:t>Амелин</a:t>
            </a:r>
            <a:r>
              <a:rPr lang="ru-RU" sz="1000" b="1" dirty="0"/>
              <a:t> </a:t>
            </a:r>
            <a:r>
              <a:rPr lang="ru-RU" sz="1000" b="1" dirty="0" smtClean="0"/>
              <a:t>Р.М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ИП Соколова О.Л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ИП </a:t>
            </a:r>
            <a:r>
              <a:rPr lang="ru-RU" sz="1000" b="1" dirty="0" err="1" smtClean="0"/>
              <a:t>Вардазарян</a:t>
            </a:r>
            <a:r>
              <a:rPr lang="ru-RU" sz="1000" b="1" dirty="0" smtClean="0"/>
              <a:t> К.В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РОО </a:t>
            </a:r>
            <a:r>
              <a:rPr lang="ru-RU" sz="1000" b="1" dirty="0" err="1" smtClean="0"/>
              <a:t>ДЮСиФК</a:t>
            </a:r>
            <a:r>
              <a:rPr lang="ru-RU" sz="1000" b="1" dirty="0" smtClean="0"/>
              <a:t> «</a:t>
            </a:r>
            <a:r>
              <a:rPr lang="ru-RU" sz="1000" b="1" dirty="0" err="1" smtClean="0"/>
              <a:t>Возраждение</a:t>
            </a:r>
            <a:r>
              <a:rPr lang="ru-RU" sz="1000" b="1" dirty="0" smtClean="0"/>
              <a:t>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ИП Эйхман </a:t>
            </a:r>
            <a:r>
              <a:rPr lang="ru-RU" sz="1000" b="1" dirty="0" smtClean="0"/>
              <a:t>В.В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 smtClean="0"/>
              <a:t>ИП Егоров А.Л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ИП Савельева Е.В.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000" b="1" dirty="0"/>
              <a:t>ИП Скороход </a:t>
            </a:r>
            <a:r>
              <a:rPr lang="ru-RU" sz="1000" b="1" dirty="0" smtClean="0"/>
              <a:t>Г.Г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ru-RU" sz="1000" b="1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ru-RU" sz="1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-280337"/>
            <a:ext cx="9144000" cy="1876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4947" y="383758"/>
            <a:ext cx="2717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360000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8000" indent="360000"/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еализутся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проект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2456" y="246699"/>
            <a:ext cx="2370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1 марта 2018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660605" y="6391656"/>
            <a:ext cx="293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Количество поставщиков </a:t>
            </a:r>
            <a:r>
              <a:rPr lang="ru-RU" b="1" dirty="0" smtClean="0">
                <a:solidFill>
                  <a:srgbClr val="C00000"/>
                </a:solidFill>
              </a:rPr>
              <a:t>40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3678760"/>
              </p:ext>
            </p:extLst>
          </p:nvPr>
        </p:nvGraphicFramePr>
        <p:xfrm>
          <a:off x="922861" y="606829"/>
          <a:ext cx="7872003" cy="305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" y="224994"/>
            <a:ext cx="9143999" cy="52674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РЕЙТИНГ ПОПУЛЯРНЫХ АКТИВНОСТЕЙ ПРОЕКТА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411333" y="3512308"/>
            <a:ext cx="2088092" cy="3331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1100" b="1" dirty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% от общего числа </a:t>
            </a:r>
          </a:p>
          <a:p>
            <a:pPr algn="r" fontAlgn="auto">
              <a:spcAft>
                <a:spcPts val="0"/>
              </a:spcAft>
            </a:pPr>
            <a:r>
              <a:rPr lang="ru-RU" sz="1100" b="1" dirty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уникальных участников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66194" y="3636132"/>
            <a:ext cx="655966" cy="2164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500" b="1" dirty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3870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3644" y="3636133"/>
            <a:ext cx="655966" cy="2164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500" b="1" dirty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2968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191086" y="3636133"/>
            <a:ext cx="655966" cy="2164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500" b="1" dirty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Circe" panose="020B0502020203020203" pitchFamily="34" charset="-52"/>
              </a:rPr>
              <a:t>3619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B9153-8625-486B-A1A8-3821A7A6B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9435"/>
            <a:ext cx="9144000" cy="306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3511D-39C0-4162-900A-384D43D3D1F0}"/>
              </a:ext>
            </a:extLst>
          </p:cNvPr>
          <p:cNvSpPr txBox="1"/>
          <p:nvPr/>
        </p:nvSpPr>
        <p:spPr>
          <a:xfrm>
            <a:off x="1297488" y="623350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13,3%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E88D4-8738-414D-B5EA-8A6ACB42C6F8}"/>
              </a:ext>
            </a:extLst>
          </p:cNvPr>
          <p:cNvSpPr txBox="1"/>
          <p:nvPr/>
        </p:nvSpPr>
        <p:spPr>
          <a:xfrm>
            <a:off x="5329610" y="622736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86,7%</a:t>
            </a:r>
          </a:p>
        </p:txBody>
      </p:sp>
    </p:spTree>
    <p:extLst>
      <p:ext uri="{BB962C8B-B14F-4D97-AF65-F5344CB8AC3E}">
        <p14:creationId xmlns:p14="http://schemas.microsoft.com/office/powerpoint/2010/main" val="36113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880" y="411479"/>
            <a:ext cx="7818120" cy="9029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D3B7B"/>
                </a:solidFill>
                <a:latin typeface="+mn-lt"/>
              </a:rPr>
              <a:t>ОТДЕЛ СОЦИАЛЬНЫХ КОММУНИКАЦИЙ </a:t>
            </a:r>
            <a:br>
              <a:rPr lang="ru-RU" b="1" dirty="0">
                <a:solidFill>
                  <a:srgbClr val="1D3B7B"/>
                </a:solidFill>
                <a:latin typeface="+mn-lt"/>
              </a:rPr>
            </a:br>
            <a:r>
              <a:rPr lang="ru-RU" b="1" dirty="0">
                <a:solidFill>
                  <a:srgbClr val="1D3B7B"/>
                </a:solidFill>
                <a:latin typeface="+mn-lt"/>
              </a:rPr>
              <a:t>И АКТИВНОГО ДОЛГОЛЕТИЯ (ОСКАД)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321" y="1417321"/>
            <a:ext cx="7469726" cy="4696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/>
              <a:t>По состоянию на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31.12.2021</a:t>
            </a:r>
            <a:r>
              <a:rPr lang="ru-RU" sz="2200" b="1" dirty="0"/>
              <a:t> года: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200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830</a:t>
            </a:r>
            <a:r>
              <a:rPr lang="ru-RU" sz="2200" dirty="0" smtClean="0"/>
              <a:t> </a:t>
            </a:r>
            <a:r>
              <a:rPr lang="ru-RU" sz="2200" dirty="0"/>
              <a:t>граждан старшего поколения занимаются в </a:t>
            </a:r>
            <a:r>
              <a:rPr lang="ru-RU" sz="2200" dirty="0" smtClean="0"/>
              <a:t>45 </a:t>
            </a:r>
            <a:r>
              <a:rPr lang="ru-RU" sz="2200" dirty="0"/>
              <a:t>группах по различным направлениям (физические, образовательные, творческие активности), из них </a:t>
            </a:r>
            <a:r>
              <a:rPr lang="ru-RU" sz="2200" dirty="0" smtClean="0"/>
              <a:t>42 </a:t>
            </a:r>
            <a:r>
              <a:rPr lang="ru-RU" sz="2200" dirty="0"/>
              <a:t>онлайн и 3 офлайн;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ru-RU" sz="2200"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710</a:t>
            </a:r>
            <a:r>
              <a:rPr lang="ru-RU" sz="2200" dirty="0" smtClean="0"/>
              <a:t> человек </a:t>
            </a:r>
            <a:r>
              <a:rPr lang="ru-RU" sz="2200" dirty="0"/>
              <a:t>посещают онлайн-занятия в </a:t>
            </a:r>
            <a:r>
              <a:rPr lang="ru-RU" sz="2200" dirty="0" smtClean="0"/>
              <a:t>42 </a:t>
            </a:r>
            <a:r>
              <a:rPr lang="ru-RU" sz="2200" dirty="0"/>
              <a:t>группах;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200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5624</a:t>
            </a:r>
            <a:r>
              <a:rPr lang="ru-RU" sz="2200" dirty="0"/>
              <a:t> </a:t>
            </a:r>
            <a:r>
              <a:rPr lang="ru-RU" sz="2200" dirty="0" smtClean="0"/>
              <a:t>человека </a:t>
            </a:r>
            <a:r>
              <a:rPr lang="ru-RU" sz="2200" dirty="0"/>
              <a:t>приняли участие в различных мероприятиях (пешие экскурсии, посещение театров, праздников, выставок и иное);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200"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200"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200"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200"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64965"/>
            <a:ext cx="1343501" cy="13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8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3B0BA9-D1FE-4967-B6B2-02302D5DF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52" y="3006844"/>
            <a:ext cx="1501455" cy="151135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8CEDA509-8CC1-404F-8C2D-A456A6FEDD3E}"/>
              </a:ext>
            </a:extLst>
          </p:cNvPr>
          <p:cNvSpPr/>
          <p:nvPr/>
        </p:nvSpPr>
        <p:spPr>
          <a:xfrm>
            <a:off x="7198258" y="2216021"/>
            <a:ext cx="1212979" cy="121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11D44B0-BA1B-4020-A89C-087A1A1D3818}"/>
              </a:ext>
            </a:extLst>
          </p:cNvPr>
          <p:cNvSpPr/>
          <p:nvPr/>
        </p:nvSpPr>
        <p:spPr>
          <a:xfrm>
            <a:off x="5829264" y="1673794"/>
            <a:ext cx="1212979" cy="121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722224A-8382-49A7-ACE3-94D140941E94}"/>
              </a:ext>
            </a:extLst>
          </p:cNvPr>
          <p:cNvSpPr/>
          <p:nvPr/>
        </p:nvSpPr>
        <p:spPr>
          <a:xfrm>
            <a:off x="4460270" y="2101793"/>
            <a:ext cx="1212979" cy="121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307DEB9-31EE-411B-A9E9-46021A0E6A72}"/>
              </a:ext>
            </a:extLst>
          </p:cNvPr>
          <p:cNvSpPr/>
          <p:nvPr/>
        </p:nvSpPr>
        <p:spPr>
          <a:xfrm>
            <a:off x="4356526" y="3429000"/>
            <a:ext cx="1212979" cy="121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99DB5AE-8236-490D-AD48-58301D1FD54A}"/>
              </a:ext>
            </a:extLst>
          </p:cNvPr>
          <p:cNvSpPr/>
          <p:nvPr/>
        </p:nvSpPr>
        <p:spPr>
          <a:xfrm>
            <a:off x="5022272" y="4692298"/>
            <a:ext cx="1212979" cy="121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B117E85-76C2-47F0-B822-130C3CDEEDEB}"/>
              </a:ext>
            </a:extLst>
          </p:cNvPr>
          <p:cNvSpPr/>
          <p:nvPr/>
        </p:nvSpPr>
        <p:spPr>
          <a:xfrm>
            <a:off x="6470054" y="4692299"/>
            <a:ext cx="1212979" cy="121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EB85EC-04CA-480C-B2F0-C7182F71BFEE}"/>
              </a:ext>
            </a:extLst>
          </p:cNvPr>
          <p:cNvSpPr/>
          <p:nvPr/>
        </p:nvSpPr>
        <p:spPr>
          <a:xfrm>
            <a:off x="7409710" y="3597317"/>
            <a:ext cx="1212979" cy="121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AF98C-4BBF-4898-A58A-CFA2AB058A0C}"/>
              </a:ext>
            </a:extLst>
          </p:cNvPr>
          <p:cNvSpPr txBox="1"/>
          <p:nvPr/>
        </p:nvSpPr>
        <p:spPr>
          <a:xfrm>
            <a:off x="5978588" y="1582604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48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EB1E09-4FD0-4C5E-922A-E3521A046543}"/>
              </a:ext>
            </a:extLst>
          </p:cNvPr>
          <p:cNvSpPr txBox="1"/>
          <p:nvPr/>
        </p:nvSpPr>
        <p:spPr>
          <a:xfrm>
            <a:off x="7528170" y="21216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1C0431-AD53-4522-BE2D-C274968A91D3}"/>
              </a:ext>
            </a:extLst>
          </p:cNvPr>
          <p:cNvSpPr txBox="1"/>
          <p:nvPr/>
        </p:nvSpPr>
        <p:spPr>
          <a:xfrm>
            <a:off x="7494261" y="3468605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6C05B7-1C9C-477D-8EAF-DC6AE7BB25C4}"/>
              </a:ext>
            </a:extLst>
          </p:cNvPr>
          <p:cNvSpPr txBox="1"/>
          <p:nvPr/>
        </p:nvSpPr>
        <p:spPr>
          <a:xfrm>
            <a:off x="6567717" y="455694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27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12EAD-F1ED-4881-AF65-82E31B2D91B0}"/>
              </a:ext>
            </a:extLst>
          </p:cNvPr>
          <p:cNvSpPr txBox="1"/>
          <p:nvPr/>
        </p:nvSpPr>
        <p:spPr>
          <a:xfrm>
            <a:off x="5172069" y="4562346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52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B614B4-7DAB-4051-83C1-DB8B1401067C}"/>
              </a:ext>
            </a:extLst>
          </p:cNvPr>
          <p:cNvSpPr txBox="1"/>
          <p:nvPr/>
        </p:nvSpPr>
        <p:spPr>
          <a:xfrm>
            <a:off x="4391292" y="3456493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160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89B1A5-F05E-4616-BE79-6E05496B71DC}"/>
              </a:ext>
            </a:extLst>
          </p:cNvPr>
          <p:cNvSpPr txBox="1"/>
          <p:nvPr/>
        </p:nvSpPr>
        <p:spPr>
          <a:xfrm>
            <a:off x="4581068" y="2019254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53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080F0-7F0C-4DBE-B16A-B175660100C6}"/>
              </a:ext>
            </a:extLst>
          </p:cNvPr>
          <p:cNvSpPr txBox="1"/>
          <p:nvPr/>
        </p:nvSpPr>
        <p:spPr>
          <a:xfrm>
            <a:off x="6137382" y="241591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Музей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93DA6F-FBC2-472F-8EBF-1CA0E787F6DA}"/>
              </a:ext>
            </a:extLst>
          </p:cNvPr>
          <p:cNvSpPr txBox="1"/>
          <p:nvPr/>
        </p:nvSpPr>
        <p:spPr>
          <a:xfrm>
            <a:off x="7361356" y="2919888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Выставок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FBA65A-C649-4C87-B504-6D81448A0767}"/>
              </a:ext>
            </a:extLst>
          </p:cNvPr>
          <p:cNvSpPr txBox="1"/>
          <p:nvPr/>
        </p:nvSpPr>
        <p:spPr>
          <a:xfrm>
            <a:off x="7473492" y="4273426"/>
            <a:ext cx="1177438" cy="35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Концертов в</a:t>
            </a:r>
          </a:p>
          <a:p>
            <a:pPr>
              <a:lnSpc>
                <a:spcPts val="6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учреждении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3425AE-6153-47D7-B475-C369A3161CFB}"/>
              </a:ext>
            </a:extLst>
          </p:cNvPr>
          <p:cNvSpPr txBox="1"/>
          <p:nvPr/>
        </p:nvSpPr>
        <p:spPr>
          <a:xfrm>
            <a:off x="6499250" y="5396954"/>
            <a:ext cx="1212978" cy="35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ts val="600"/>
              </a:spcBef>
            </a:pPr>
            <a:r>
              <a:rPr lang="ru-RU" sz="1350" dirty="0">
                <a:solidFill>
                  <a:schemeClr val="bg1"/>
                </a:solidFill>
              </a:rPr>
              <a:t>Массовых</a:t>
            </a:r>
          </a:p>
          <a:p>
            <a:pPr>
              <a:lnSpc>
                <a:spcPts val="600"/>
              </a:lnSpc>
              <a:spcBef>
                <a:spcPts val="600"/>
              </a:spcBef>
            </a:pPr>
            <a:r>
              <a:rPr lang="ru-RU" sz="1350" dirty="0">
                <a:solidFill>
                  <a:schemeClr val="bg1"/>
                </a:solidFill>
              </a:rPr>
              <a:t>мероприятий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991211-A533-4578-A343-2A376C8B60E4}"/>
              </a:ext>
            </a:extLst>
          </p:cNvPr>
          <p:cNvSpPr txBox="1"/>
          <p:nvPr/>
        </p:nvSpPr>
        <p:spPr>
          <a:xfrm>
            <a:off x="4339059" y="4212594"/>
            <a:ext cx="1334190" cy="35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Мастер-</a:t>
            </a:r>
          </a:p>
          <a:p>
            <a:pPr algn="ctr">
              <a:lnSpc>
                <a:spcPts val="6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класса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825F44-3029-44AF-B6AB-BF470C3CADE7}"/>
              </a:ext>
            </a:extLst>
          </p:cNvPr>
          <p:cNvSpPr txBox="1"/>
          <p:nvPr/>
        </p:nvSpPr>
        <p:spPr>
          <a:xfrm>
            <a:off x="4992954" y="5409374"/>
            <a:ext cx="1212978" cy="35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Пеших</a:t>
            </a:r>
          </a:p>
          <a:p>
            <a:pPr algn="ctr">
              <a:lnSpc>
                <a:spcPts val="6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</a:rPr>
              <a:t>экскурсий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EA562A-83E0-4FE9-9D26-D68884B8E70B}"/>
              </a:ext>
            </a:extLst>
          </p:cNvPr>
          <p:cNvSpPr txBox="1"/>
          <p:nvPr/>
        </p:nvSpPr>
        <p:spPr>
          <a:xfrm>
            <a:off x="4721273" y="2784757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Кино и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театры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ADA675-B047-40CE-9FE5-00A4C3A1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2" y="1361945"/>
            <a:ext cx="3780920" cy="25196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88399AE-38E0-43DD-A10D-C7274C765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2" y="3931508"/>
            <a:ext cx="3791778" cy="2526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4493" y="17847"/>
            <a:ext cx="69317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/>
              <a:t>КУЛЬТУРНО-ДОСУГОВАЯ ДЕЯТЕЛЬНОСТЬ</a:t>
            </a:r>
          </a:p>
          <a:p>
            <a:pPr algn="ctr"/>
            <a:r>
              <a:rPr lang="ru-RU" sz="2200" b="1" dirty="0" smtClean="0"/>
              <a:t>РАЙОНА ОРЕХОВО-БОРИСОВО СЕВЕРНОЕ</a:t>
            </a:r>
            <a:endParaRPr lang="ru-RU" sz="22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26143" y="957604"/>
            <a:ext cx="7896546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8582" y="496711"/>
            <a:ext cx="7753350" cy="1650157"/>
          </a:xfrm>
          <a:prstGeom prst="rect">
            <a:avLst/>
          </a:prstGeom>
          <a:ln w="38100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Комплексная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реабилитация лиц с ограничениями </a:t>
            </a:r>
          </a:p>
          <a:p>
            <a:pPr algn="ctr" fontAlgn="auto">
              <a:spcAft>
                <a:spcPts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жизнедеятельности”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0600" y="2247754"/>
            <a:ext cx="8102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человек состоит на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учете  в отделении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социальной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реабилитации инвалидов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3046" y="3339123"/>
            <a:ext cx="38221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УСЛУГ предоставлено в нестационарной форме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5908" y="199006"/>
            <a:ext cx="9138445" cy="10421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sz="6000" b="1" dirty="0">
              <a:solidFill>
                <a:srgbClr val="1D3B7B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8016" y="4200897"/>
            <a:ext cx="8877075" cy="1996119"/>
          </a:xfrm>
          <a:prstGeom prst="rect">
            <a:avLst/>
          </a:prstGeom>
          <a:ln w="38100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том числе</a:t>
            </a:r>
          </a:p>
          <a:p>
            <a:pPr algn="ctr" fontAlgn="auto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дистанционном формате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71775" y="5435958"/>
            <a:ext cx="3511296" cy="3371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sz="2800" spc="600" dirty="0">
              <a:ln w="50800">
                <a:solidFill>
                  <a:schemeClr val="accent1"/>
                </a:solidFill>
                <a:miter lim="800000"/>
              </a:ln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6132" y="5473296"/>
            <a:ext cx="3068936" cy="824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spc="600" dirty="0" smtClean="0">
                <a:ln w="50800">
                  <a:noFill/>
                  <a:miter lim="800000"/>
                </a:ln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400" spc="600" dirty="0" smtClean="0">
                <a:ln w="508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инвалидам</a:t>
            </a:r>
            <a:endParaRPr lang="ru-RU" sz="2400" spc="600" dirty="0">
              <a:ln w="50800">
                <a:noFill/>
                <a:miter lim="800000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94242" y="5473296"/>
            <a:ext cx="2132692" cy="824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spc="300" dirty="0" smtClean="0">
                <a:ln w="508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услуг</a:t>
            </a:r>
            <a:endParaRPr lang="ru-RU" sz="2400" spc="300" dirty="0">
              <a:ln w="50800">
                <a:noFill/>
                <a:miter lim="800000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9653" y="5324001"/>
            <a:ext cx="1807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оказано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939" y="2224400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256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7987" y="3238955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568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3960" y="4945417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338</a:t>
            </a:r>
            <a:endParaRPr lang="ru-RU" sz="6000" b="1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4040" y="4965464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98</a:t>
            </a:r>
            <a:endParaRPr lang="ru-RU" sz="6000" b="1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4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348" y="1297519"/>
            <a:ext cx="8871743" cy="1133271"/>
          </a:xfrm>
          <a:prstGeom prst="rect">
            <a:avLst/>
          </a:prstGeom>
          <a:ln w="38100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Комплексная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реабилитация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инвалидов</a:t>
            </a:r>
          </a:p>
          <a:p>
            <a:pPr algn="ctr" fontAlgn="auto">
              <a:spcAft>
                <a:spcPts val="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(детей-инвалидов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 предоставляемая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мобильной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службой реабилитации”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5653" y="2974709"/>
            <a:ext cx="70094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человека получили услугу «Комплексная реабилитация инвалидов (детей-инвалидов), предоставляемая мобильной службой реабилитации»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348" y="2976764"/>
            <a:ext cx="2781302" cy="824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dirty="0" smtClean="0">
                <a:ln w="50800">
                  <a:solidFill>
                    <a:schemeClr val="accent1">
                      <a:lumMod val="75000"/>
                    </a:schemeClr>
                  </a:solidFill>
                  <a:miter lim="800000"/>
                </a:ln>
                <a:solidFill>
                  <a:schemeClr val="accent1">
                    <a:lumMod val="75000"/>
                  </a:schemeClr>
                </a:solidFill>
              </a:rPr>
              <a:t>200/</a:t>
            </a:r>
            <a:r>
              <a:rPr lang="ru-RU" sz="4000" dirty="0" smtClean="0">
                <a:ln w="50800">
                  <a:solidFill>
                    <a:srgbClr val="C00000"/>
                  </a:solidFill>
                  <a:miter lim="800000"/>
                </a:ln>
                <a:solidFill>
                  <a:srgbClr val="C00000"/>
                </a:solidFill>
              </a:rPr>
              <a:t>130</a:t>
            </a:r>
            <a:endParaRPr lang="ru-RU" sz="4000" dirty="0">
              <a:ln w="50800">
                <a:solidFill>
                  <a:srgbClr val="C00000"/>
                </a:solidFill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9712" y="4285608"/>
            <a:ext cx="2976397" cy="6548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spc="600" dirty="0" smtClean="0">
                <a:ln w="50800">
                  <a:solidFill>
                    <a:schemeClr val="accent1"/>
                  </a:solidFill>
                  <a:miter lim="800000"/>
                </a:ln>
                <a:solidFill>
                  <a:schemeClr val="accent1"/>
                </a:solidFill>
              </a:rPr>
              <a:t>171/</a:t>
            </a:r>
            <a:r>
              <a:rPr lang="ru-RU" sz="3600" spc="600" dirty="0" smtClean="0">
                <a:ln w="50800">
                  <a:solidFill>
                    <a:srgbClr val="C00000"/>
                  </a:solidFill>
                  <a:miter lim="800000"/>
                </a:ln>
                <a:solidFill>
                  <a:srgbClr val="A81A36"/>
                </a:solidFill>
              </a:rPr>
              <a:t>13</a:t>
            </a:r>
            <a:r>
              <a:rPr lang="ru-RU" sz="3600" spc="600" dirty="0" smtClean="0">
                <a:ln w="50800">
                  <a:solidFill>
                    <a:srgbClr val="C00000"/>
                  </a:solidFill>
                  <a:miter lim="800000"/>
                </a:ln>
                <a:solidFill>
                  <a:srgbClr val="A81A36"/>
                </a:solidFill>
                <a:latin typeface="+mn-lt"/>
              </a:rPr>
              <a:t>0</a:t>
            </a:r>
            <a:endParaRPr lang="ru-RU" sz="3600" spc="600" dirty="0">
              <a:ln w="50800">
                <a:solidFill>
                  <a:srgbClr val="C00000"/>
                </a:solidFill>
                <a:miter lim="800000"/>
              </a:ln>
              <a:solidFill>
                <a:srgbClr val="A81A36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89985" y="4285609"/>
            <a:ext cx="2067432" cy="6548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spc="600" dirty="0" smtClean="0">
                <a:ln w="50800">
                  <a:solidFill>
                    <a:schemeClr val="accent1"/>
                  </a:solidFill>
                  <a:miter lim="800000"/>
                </a:ln>
                <a:solidFill>
                  <a:schemeClr val="accent1"/>
                </a:solidFill>
              </a:rPr>
              <a:t>29</a:t>
            </a:r>
            <a:endParaRPr lang="ru-RU" sz="3600" spc="600" dirty="0">
              <a:ln w="50800">
                <a:solidFill>
                  <a:srgbClr val="C00000"/>
                </a:solidFill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5900" y="4800248"/>
            <a:ext cx="22240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Circe" panose="020B0502020203020203" pitchFamily="34" charset="-52"/>
              </a:rPr>
              <a:t>Инвалидов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Circe" panose="020B0502020203020203" pitchFamily="34" charset="-52"/>
              </a:rPr>
              <a:t>18+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1761" y="4800248"/>
            <a:ext cx="2763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Circe" panose="020B0502020203020203" pitchFamily="34" charset="-52"/>
              </a:rPr>
              <a:t>Детей-инвалидов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Circe" panose="020B0502020203020203" pitchFamily="34" charset="-52"/>
              </a:rPr>
              <a:t>3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Circe" panose="020B0502020203020203" pitchFamily="34" charset="-52"/>
              </a:rPr>
              <a:t>+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5908" y="665931"/>
            <a:ext cx="9138445" cy="6315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500" b="1" dirty="0">
                <a:solidFill>
                  <a:srgbClr val="1D3B7B"/>
                </a:solidFill>
                <a:latin typeface="+mn-lt"/>
              </a:rPr>
              <a:t>ТЦСО «Орехово» </a:t>
            </a:r>
            <a:r>
              <a:rPr lang="ru-RU" sz="3500" b="1" dirty="0" smtClean="0">
                <a:solidFill>
                  <a:srgbClr val="1D3B7B"/>
                </a:solidFill>
                <a:latin typeface="+mn-lt"/>
              </a:rPr>
              <a:t>предоставляется услуга:</a:t>
            </a:r>
            <a:endParaRPr lang="ru-RU" sz="3500" b="1" dirty="0">
              <a:solidFill>
                <a:srgbClr val="1D3B7B"/>
              </a:solidFill>
              <a:latin typeface="+mn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914650" y="5455082"/>
            <a:ext cx="3017510" cy="329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500"/>
              </a:lnSpc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334A83"/>
                </a:solidFill>
              </a:rPr>
              <a:t>ТЦСО «ОРЕХОВО»</a:t>
            </a:r>
          </a:p>
          <a:p>
            <a:pPr fontAlgn="auto">
              <a:lnSpc>
                <a:spcPts val="5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334A83"/>
                </a:solidFill>
              </a:rPr>
              <a:t>р-н Орехово-Борисово Северное</a:t>
            </a:r>
          </a:p>
        </p:txBody>
      </p:sp>
    </p:spTree>
    <p:extLst>
      <p:ext uri="{BB962C8B-B14F-4D97-AF65-F5344CB8AC3E}">
        <p14:creationId xmlns:p14="http://schemas.microsoft.com/office/powerpoint/2010/main" val="3484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" y="224994"/>
            <a:ext cx="9143999" cy="10815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Комплексная реабилитация инвалидов и детей-инвалидов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в реабилитационных центрах г. Москвы,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Московской области и на Черноморском побережье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962" y="1306530"/>
            <a:ext cx="8252222" cy="58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6FA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281" y="2542983"/>
            <a:ext cx="3129280" cy="5664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7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203</a:t>
            </a:r>
            <a:endParaRPr lang="ru-RU" sz="7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96014" y="2384830"/>
            <a:ext cx="6233170" cy="8577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500" b="1" dirty="0" smtClean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ИНВАЛИДА </a:t>
            </a:r>
            <a:r>
              <a:rPr lang="ru-RU" sz="2500" b="1" dirty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И </a:t>
            </a:r>
            <a:r>
              <a:rPr lang="ru-RU" sz="2500" b="1" dirty="0" smtClean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РЕБЕНКА-ИНВАЛИДА</a:t>
            </a:r>
            <a:endParaRPr lang="ru-RU" sz="2500" b="1" dirty="0">
              <a:ln w="38100">
                <a:noFill/>
                <a:miter lim="800000"/>
              </a:ln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</a:pPr>
            <a:r>
              <a:rPr lang="ru-RU" sz="2500" b="1" dirty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ПРОШЛИ РЕАБИЛИТАЦИЮ В </a:t>
            </a:r>
            <a:r>
              <a:rPr lang="ru-RU" sz="2500" b="1" dirty="0" smtClean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СТАЦИОНАРАХ</a:t>
            </a:r>
          </a:p>
          <a:p>
            <a:pPr fontAlgn="auto">
              <a:spcAft>
                <a:spcPts val="0"/>
              </a:spcAft>
            </a:pPr>
            <a:r>
              <a:rPr lang="ru-RU" sz="2500" b="1" dirty="0" smtClean="0">
                <a:ln w="38100">
                  <a:noFill/>
                  <a:miter lim="800000"/>
                </a:ln>
                <a:solidFill>
                  <a:srgbClr val="C00000"/>
                </a:solidFill>
                <a:latin typeface="+mn-lt"/>
              </a:rPr>
              <a:t>*2020 год - 108 человек </a:t>
            </a:r>
            <a:endParaRPr lang="ru-RU" sz="2500" b="1" dirty="0">
              <a:ln w="38100">
                <a:noFill/>
                <a:miter lim="800000"/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920971"/>
            <a:ext cx="43688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59</a:t>
            </a:r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из них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на Черноморском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Побережье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*2020 г.- 84 детей</a:t>
            </a:r>
            <a:endParaRPr 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" y="4100767"/>
            <a:ext cx="4368798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500" spc="300" dirty="0" smtClean="0">
                <a:ln w="50800">
                  <a:gradFill>
                    <a:gsLst>
                      <a:gs pos="0">
                        <a:srgbClr val="9DC3E6"/>
                      </a:gs>
                      <a:gs pos="74000">
                        <a:schemeClr val="accent1">
                          <a:lumMod val="75000"/>
                        </a:schemeClr>
                      </a:gs>
                      <a:gs pos="83000">
                        <a:schemeClr val="accent1">
                          <a:lumMod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miter lim="800000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</a:rPr>
              <a:t>106</a:t>
            </a:r>
            <a:endParaRPr lang="ru-RU" sz="4500" spc="300" dirty="0">
              <a:ln w="50800">
                <a:gradFill>
                  <a:gsLst>
                    <a:gs pos="0">
                      <a:srgbClr val="9DC3E6"/>
                    </a:gs>
                    <a:gs pos="74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368800" y="4109080"/>
            <a:ext cx="4775200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500" spc="300" dirty="0" smtClean="0">
                <a:ln w="50800">
                  <a:gradFill>
                    <a:gsLst>
                      <a:gs pos="0">
                        <a:srgbClr val="9DC3E6"/>
                      </a:gs>
                      <a:gs pos="74000">
                        <a:schemeClr val="accent1">
                          <a:lumMod val="75000"/>
                        </a:schemeClr>
                      </a:gs>
                      <a:gs pos="83000">
                        <a:schemeClr val="accent1">
                          <a:lumMod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miter lim="800000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</a:rPr>
              <a:t>97</a:t>
            </a:r>
            <a:endParaRPr lang="ru-RU" sz="4500" spc="300" dirty="0">
              <a:ln w="50800">
                <a:gradFill>
                  <a:gsLst>
                    <a:gs pos="0">
                      <a:srgbClr val="9DC3E6"/>
                    </a:gs>
                    <a:gs pos="74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68800" y="4520949"/>
            <a:ext cx="4775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Взрослых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56818"/>
            <a:ext cx="436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Детей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68800" y="4885984"/>
            <a:ext cx="4775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из них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на Черноморском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Побережье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*2020 г. -50 человек</a:t>
            </a:r>
            <a:endParaRPr 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22532E-31CC-45BB-9668-15C4847CC01F}"/>
              </a:ext>
            </a:extLst>
          </p:cNvPr>
          <p:cNvCxnSpPr>
            <a:cxnSpLocks/>
          </p:cNvCxnSpPr>
          <p:nvPr/>
        </p:nvCxnSpPr>
        <p:spPr>
          <a:xfrm>
            <a:off x="4268075" y="3815862"/>
            <a:ext cx="0" cy="438638"/>
          </a:xfrm>
          <a:prstGeom prst="line">
            <a:avLst/>
          </a:prstGeom>
          <a:ln w="28575">
            <a:solidFill>
              <a:srgbClr val="091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453CE58-EC61-46DE-A618-F228881D3895}"/>
              </a:ext>
            </a:extLst>
          </p:cNvPr>
          <p:cNvCxnSpPr>
            <a:cxnSpLocks/>
          </p:cNvCxnSpPr>
          <p:nvPr/>
        </p:nvCxnSpPr>
        <p:spPr>
          <a:xfrm>
            <a:off x="4147820" y="4242124"/>
            <a:ext cx="132080" cy="0"/>
          </a:xfrm>
          <a:prstGeom prst="line">
            <a:avLst/>
          </a:prstGeom>
          <a:ln w="28575">
            <a:solidFill>
              <a:srgbClr val="091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343400" y="4667314"/>
            <a:ext cx="1732280" cy="525399"/>
          </a:xfrm>
          <a:prstGeom prst="rect">
            <a:avLst/>
          </a:prstGeom>
          <a:solidFill>
            <a:srgbClr val="165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Центр </a:t>
            </a:r>
            <a:r>
              <a:rPr lang="ru-RU" sz="1000" dirty="0"/>
              <a:t>московского </a:t>
            </a:r>
            <a:r>
              <a:rPr lang="ru-RU" sz="1000" dirty="0" smtClean="0"/>
              <a:t>долголетия</a:t>
            </a:r>
          </a:p>
          <a:p>
            <a:pPr algn="ctr"/>
            <a:r>
              <a:rPr lang="ru-RU" sz="1000" dirty="0" smtClean="0"/>
              <a:t>«Братеево»</a:t>
            </a:r>
            <a:endParaRPr lang="ru-RU" sz="10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B22532E-31CC-45BB-9668-15C4847CC01F}"/>
              </a:ext>
            </a:extLst>
          </p:cNvPr>
          <p:cNvCxnSpPr>
            <a:cxnSpLocks/>
          </p:cNvCxnSpPr>
          <p:nvPr/>
        </p:nvCxnSpPr>
        <p:spPr>
          <a:xfrm>
            <a:off x="4563534" y="1481667"/>
            <a:ext cx="8467" cy="3185647"/>
          </a:xfrm>
          <a:prstGeom prst="line">
            <a:avLst/>
          </a:prstGeom>
          <a:ln w="28575">
            <a:solidFill>
              <a:srgbClr val="091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" y="224994"/>
            <a:ext cx="9143999" cy="52674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КАБИНЕТ  ВЫДАЧИ ТЕХНИЧЕСКИХ СРЕДСТВ РЕАБИЛИТАЦИИ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962" y="693467"/>
            <a:ext cx="8252222" cy="58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6FA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32971"/>
            <a:ext cx="3269293" cy="5664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7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2274</a:t>
            </a:r>
            <a:endParaRPr lang="ru-RU" sz="7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110067" y="2191111"/>
            <a:ext cx="2585710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000" spc="300" dirty="0" smtClean="0">
                <a:ln w="50800">
                  <a:gradFill>
                    <a:gsLst>
                      <a:gs pos="0">
                        <a:srgbClr val="9DC3E6"/>
                      </a:gs>
                      <a:gs pos="74000">
                        <a:schemeClr val="accent1">
                          <a:lumMod val="75000"/>
                        </a:schemeClr>
                      </a:gs>
                      <a:gs pos="83000">
                        <a:schemeClr val="accent1">
                          <a:lumMod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miter lim="800000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</a:rPr>
              <a:t>1341</a:t>
            </a:r>
            <a:endParaRPr lang="ru-RU" sz="4000" spc="300" dirty="0">
              <a:ln w="50800">
                <a:gradFill>
                  <a:gsLst>
                    <a:gs pos="0">
                      <a:srgbClr val="9DC3E6"/>
                    </a:gs>
                    <a:gs pos="74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85710" y="933428"/>
            <a:ext cx="5180427" cy="8577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500" b="1" dirty="0" smtClean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инвалида </a:t>
            </a:r>
            <a:r>
              <a:rPr lang="ru-RU" sz="2500" b="1" dirty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получили в 2021 году </a:t>
            </a:r>
          </a:p>
          <a:p>
            <a:pPr fontAlgn="auto">
              <a:spcAft>
                <a:spcPts val="0"/>
              </a:spcAft>
            </a:pPr>
            <a:r>
              <a:rPr lang="ru-RU" sz="2500" b="1" dirty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различные виды услуг: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16066" y="2216519"/>
            <a:ext cx="742793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человек - абсорбирующее белье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человек – получили кресло-коляски, трости опорные, костыли, ходунки и другие виды ТСР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человек - </a:t>
            </a:r>
            <a:r>
              <a:rPr lang="ru-RU" sz="25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765 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направлений на получение или изготовление протезно-ортопедических изделий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человек оформили </a:t>
            </a:r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компенсационную выплату</a:t>
            </a:r>
            <a:endParaRPr lang="ru-RU" sz="2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3074065"/>
            <a:ext cx="2585710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000" spc="300" dirty="0" smtClean="0">
                <a:ln w="50800">
                  <a:gradFill>
                    <a:gsLst>
                      <a:gs pos="0">
                        <a:srgbClr val="9DC3E6"/>
                      </a:gs>
                      <a:gs pos="74000">
                        <a:schemeClr val="accent1">
                          <a:lumMod val="75000"/>
                        </a:schemeClr>
                      </a:gs>
                      <a:gs pos="83000">
                        <a:schemeClr val="accent1">
                          <a:lumMod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miter lim="800000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</a:rPr>
              <a:t>396</a:t>
            </a:r>
            <a:endParaRPr lang="ru-RU" sz="4000" spc="300" dirty="0">
              <a:ln w="50800">
                <a:gradFill>
                  <a:gsLst>
                    <a:gs pos="0">
                      <a:srgbClr val="9DC3E6"/>
                    </a:gs>
                    <a:gs pos="74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4193066"/>
            <a:ext cx="2585710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000" spc="300" dirty="0" smtClean="0">
                <a:ln w="50800">
                  <a:gradFill>
                    <a:gsLst>
                      <a:gs pos="0">
                        <a:srgbClr val="9DC3E6"/>
                      </a:gs>
                      <a:gs pos="74000">
                        <a:schemeClr val="accent1">
                          <a:lumMod val="75000"/>
                        </a:schemeClr>
                      </a:gs>
                      <a:gs pos="83000">
                        <a:schemeClr val="accent1">
                          <a:lumMod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miter lim="800000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</a:rPr>
              <a:t>405</a:t>
            </a:r>
            <a:endParaRPr lang="ru-RU" sz="4000" spc="300" dirty="0">
              <a:ln w="50800">
                <a:gradFill>
                  <a:gsLst>
                    <a:gs pos="0">
                      <a:srgbClr val="9DC3E6"/>
                    </a:gs>
                    <a:gs pos="74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5233035"/>
            <a:ext cx="2585710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000" spc="300" dirty="0" smtClean="0">
                <a:ln w="50800">
                  <a:gradFill>
                    <a:gsLst>
                      <a:gs pos="0">
                        <a:srgbClr val="9DC3E6"/>
                      </a:gs>
                      <a:gs pos="74000">
                        <a:schemeClr val="accent1">
                          <a:lumMod val="75000"/>
                        </a:schemeClr>
                      </a:gs>
                      <a:gs pos="83000">
                        <a:schemeClr val="accent1">
                          <a:lumMod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miter lim="800000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</a:rPr>
              <a:t>626</a:t>
            </a:r>
            <a:endParaRPr lang="ru-RU" sz="4000" spc="300" dirty="0">
              <a:ln w="50800">
                <a:gradFill>
                  <a:gsLst>
                    <a:gs pos="0">
                      <a:srgbClr val="9DC3E6"/>
                    </a:gs>
                    <a:gs pos="74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25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11" y="561703"/>
            <a:ext cx="3709307" cy="37093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7909" y="4965063"/>
            <a:ext cx="71323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Цель проекта «Близкие люди» является </a:t>
            </a: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повышение качества ухода за пожилыми людьми, инвалидами и лицами с ограниченными возможностями здоровья в домашних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условиях.                       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Данное направление легло в основу проекта г. Москвы «Школа родственного ухода»</a:t>
            </a: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268" y="1646915"/>
            <a:ext cx="2717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ПРОЕКТ</a:t>
            </a:r>
            <a:endParaRPr lang="ru-RU" sz="4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3885" y="1646915"/>
            <a:ext cx="33963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+mn-lt"/>
              </a:rPr>
              <a:t>Обучение прошли</a:t>
            </a:r>
          </a:p>
          <a:p>
            <a:r>
              <a:rPr lang="ru-RU" dirty="0" smtClean="0">
                <a:latin typeface="+mn-lt"/>
              </a:rPr>
              <a:t> </a:t>
            </a:r>
            <a:r>
              <a:rPr lang="ru-RU" sz="3200" b="1" dirty="0" smtClean="0">
                <a:solidFill>
                  <a:srgbClr val="C22D71"/>
                </a:solidFill>
                <a:latin typeface="+mn-lt"/>
              </a:rPr>
              <a:t>135 сотрудников</a:t>
            </a:r>
            <a:endParaRPr lang="ru-RU" sz="3200" b="1" dirty="0">
              <a:solidFill>
                <a:srgbClr val="C22D7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67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0"/>
            <a:ext cx="4429125" cy="34672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38380" y="5340497"/>
            <a:ext cx="4572000" cy="9356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kern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72 сотрудника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31717" y="871839"/>
            <a:ext cx="484659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1112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 воспользовались своим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избирательным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правом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6427"/>
          <a:stretch/>
        </p:blipFill>
        <p:spPr>
          <a:xfrm>
            <a:off x="143420" y="3866607"/>
            <a:ext cx="4572000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20324" y="326813"/>
            <a:ext cx="7818120" cy="5471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b="1" dirty="0">
                <a:solidFill>
                  <a:srgbClr val="1D3B7B"/>
                </a:solidFill>
                <a:latin typeface="+mn-lt"/>
              </a:rPr>
              <a:t>РАССМОТРЕНИЕ ОБРАЩЕНИЙ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5" y="24400"/>
            <a:ext cx="1197490" cy="12053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6" y="3053814"/>
            <a:ext cx="8464731" cy="367076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17321" y="2342565"/>
            <a:ext cx="1909355" cy="5664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7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371</a:t>
            </a:r>
            <a:endParaRPr lang="ru-RU" sz="7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54" y="1436693"/>
            <a:ext cx="9132890" cy="8577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500" b="1" dirty="0">
                <a:ln w="38100">
                  <a:noFill/>
                  <a:miter lim="800000"/>
                </a:ln>
                <a:solidFill>
                  <a:schemeClr val="bg2">
                    <a:lumMod val="25000"/>
                  </a:schemeClr>
                </a:solidFill>
                <a:latin typeface="+mn-lt"/>
              </a:rPr>
              <a:t>Число обращений за 2021 год: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83567" y="998059"/>
            <a:ext cx="6080273" cy="9029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ОРЕХОВО-БОРИСОВО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СЕВЕРНОЕ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9166" y="5126254"/>
            <a:ext cx="337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 – 219 обращений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" y="175308"/>
            <a:ext cx="9143999" cy="52674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ПОВЫШЕНИЕ КОМФОРТА И МОДЕРНИЗАЦИЯ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68927" y="154699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 panose="020F0302020204030204" pitchFamily="34" charset="0"/>
              </a:rPr>
              <a:t>ул. </a:t>
            </a:r>
            <a:r>
              <a:rPr lang="ru-RU" sz="2000" b="1" dirty="0" err="1">
                <a:solidFill>
                  <a:srgbClr val="0070C0"/>
                </a:solidFill>
              </a:rPr>
              <a:t>Шипиловская</a:t>
            </a:r>
            <a:r>
              <a:rPr lang="ru-RU" sz="2000" b="1" dirty="0">
                <a:solidFill>
                  <a:srgbClr val="0070C0"/>
                </a:solidFill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</a:rPr>
              <a:t>д. </a:t>
            </a:r>
            <a:r>
              <a:rPr lang="ru-RU" sz="2000" b="1" dirty="0">
                <a:solidFill>
                  <a:srgbClr val="0070C0"/>
                </a:solidFill>
              </a:rPr>
              <a:t>9 корпус 2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6962" y="648847"/>
            <a:ext cx="8252222" cy="58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6FAF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885160"/>
            <a:ext cx="9144000" cy="5664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800" dirty="0">
                <a:ln w="31750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ОРЕХОВО-БОРИСОВО </a:t>
            </a:r>
            <a:r>
              <a:rPr lang="ru-RU" sz="3800" dirty="0" smtClean="0">
                <a:ln w="31750">
                  <a:solidFill>
                    <a:schemeClr val="accent1">
                      <a:lumMod val="60000"/>
                      <a:lumOff val="40000"/>
                    </a:schemeClr>
                  </a:solidFill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СЕВЕРНОЕ</a:t>
            </a:r>
            <a:endParaRPr lang="ru-RU" sz="3800" dirty="0">
              <a:ln w="31750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52421" y="1943864"/>
            <a:ext cx="3239588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000" spc="300" dirty="0" smtClean="0">
                <a:ln w="50800">
                  <a:gradFill>
                    <a:gsLst>
                      <a:gs pos="0">
                        <a:srgbClr val="9DC3E6"/>
                      </a:gs>
                      <a:gs pos="74000">
                        <a:schemeClr val="accent1">
                          <a:lumMod val="75000"/>
                        </a:schemeClr>
                      </a:gs>
                      <a:gs pos="83000">
                        <a:schemeClr val="accent1">
                          <a:lumMod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miter lim="800000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</a:rPr>
              <a:t>75 306,866</a:t>
            </a:r>
            <a:endParaRPr lang="ru-RU" sz="4000" spc="300" dirty="0">
              <a:ln w="50800">
                <a:gradFill>
                  <a:gsLst>
                    <a:gs pos="0">
                      <a:srgbClr val="9DC3E6"/>
                    </a:gs>
                    <a:gs pos="74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03622" y="2130327"/>
            <a:ext cx="1216853" cy="3331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500" b="1" dirty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597076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Ремонтные работы  от ДТСЗН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3356" y="3609012"/>
            <a:ext cx="9000644" cy="2123658"/>
          </a:xfrm>
          <a:prstGeom prst="rect">
            <a:avLst/>
          </a:prstGeom>
          <a:ln w="12700">
            <a:solidFill>
              <a:schemeClr val="bg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  <a:cs typeface="Calibri Light" panose="020F03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5276E"/>
                </a:solidFill>
                <a:latin typeface="+mn-lt"/>
                <a:cs typeface="Calibri Light" panose="020F0302020204030204" pitchFamily="34" charset="0"/>
              </a:rPr>
              <a:t>                                  </a:t>
            </a:r>
            <a:r>
              <a:rPr lang="ru-RU" sz="2400" b="1" dirty="0" smtClean="0">
                <a:solidFill>
                  <a:srgbClr val="05276E"/>
                </a:solidFill>
                <a:latin typeface="+mn-lt"/>
                <a:cs typeface="Calibri Light" panose="020F0302020204030204" pitchFamily="34" charset="0"/>
              </a:rPr>
              <a:t>     </a:t>
            </a:r>
            <a:endParaRPr lang="ru-RU" sz="2400" b="1" dirty="0">
              <a:solidFill>
                <a:srgbClr val="05276E"/>
              </a:solidFill>
              <a:latin typeface="+mn-lt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Times New Roman" panose="02020603050405020304" pitchFamily="18" charset="0"/>
              </a:rPr>
              <a:t>Оборудование от </a:t>
            </a:r>
            <a:r>
              <a:rPr lang="ru-RU" sz="2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Times New Roman" panose="02020603050405020304" pitchFamily="18" charset="0"/>
              </a:rPr>
              <a:t>«Дирекции </a:t>
            </a:r>
            <a:r>
              <a:rPr lang="ru-RU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Times New Roman" panose="02020603050405020304" pitchFamily="18" charset="0"/>
              </a:rPr>
              <a:t>по обеспечению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Times New Roman" panose="02020603050405020304" pitchFamily="18" charset="0"/>
              </a:rPr>
              <a:t>деятельности организации социальной защиты населения г. </a:t>
            </a:r>
            <a:r>
              <a:rPr lang="ru-RU" sz="2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Times New Roman" panose="02020603050405020304" pitchFamily="18" charset="0"/>
              </a:rPr>
              <a:t>Москвы»:</a:t>
            </a:r>
            <a:endParaRPr lang="ru-RU" sz="21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Мебель, кухонное оборудование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, тренажеры, украшение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интерьера для ЦМД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51699" y="3409403"/>
            <a:ext cx="2851923" cy="640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000" spc="300" dirty="0" smtClean="0">
                <a:ln w="50800">
                  <a:gradFill>
                    <a:gsLst>
                      <a:gs pos="0">
                        <a:srgbClr val="9DC3E6"/>
                      </a:gs>
                      <a:gs pos="74000">
                        <a:schemeClr val="accent1">
                          <a:lumMod val="75000"/>
                        </a:schemeClr>
                      </a:gs>
                      <a:gs pos="83000">
                        <a:schemeClr val="accent1">
                          <a:lumMod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miter lim="800000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</a:rPr>
              <a:t>9 376,76      </a:t>
            </a:r>
            <a:endParaRPr lang="ru-RU" sz="4000" spc="300" dirty="0">
              <a:ln w="50800">
                <a:gradFill>
                  <a:gsLst>
                    <a:gs pos="0">
                      <a:srgbClr val="9DC3E6"/>
                    </a:gs>
                    <a:gs pos="74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83582" y="3562849"/>
            <a:ext cx="1216853" cy="3331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500" b="1" dirty="0">
                <a:ln w="38100">
                  <a:noFill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8792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6626"/>
            <a:ext cx="913447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E333F-B4C1-4994-A60F-AC8AF0190314}"/>
              </a:ext>
            </a:extLst>
          </p:cNvPr>
          <p:cNvSpPr txBox="1"/>
          <p:nvPr/>
        </p:nvSpPr>
        <p:spPr>
          <a:xfrm>
            <a:off x="914400" y="1483567"/>
            <a:ext cx="170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CEC1"/>
                </a:solidFill>
              </a:rPr>
              <a:t>181,25</a:t>
            </a:r>
            <a:endParaRPr lang="ru-RU" sz="4000" b="1" dirty="0">
              <a:solidFill>
                <a:srgbClr val="00CEC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24AEF-0542-4A67-8696-6876534E73E2}"/>
              </a:ext>
            </a:extLst>
          </p:cNvPr>
          <p:cNvSpPr txBox="1"/>
          <p:nvPr/>
        </p:nvSpPr>
        <p:spPr>
          <a:xfrm>
            <a:off x="3082211" y="1483567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CEC1"/>
                </a:solidFill>
              </a:rPr>
              <a:t>158</a:t>
            </a:r>
            <a:endParaRPr lang="ru-RU" sz="4000" b="1" dirty="0">
              <a:solidFill>
                <a:srgbClr val="00CEC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7CEF2-5CC6-46F7-A5EF-80F627891DB5}"/>
              </a:ext>
            </a:extLst>
          </p:cNvPr>
          <p:cNvSpPr txBox="1"/>
          <p:nvPr/>
        </p:nvSpPr>
        <p:spPr>
          <a:xfrm>
            <a:off x="4970107" y="1483567"/>
            <a:ext cx="1356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CEC1"/>
                </a:solidFill>
              </a:rPr>
              <a:t>87,17</a:t>
            </a:r>
            <a:endParaRPr lang="ru-RU" sz="4000" b="1" dirty="0">
              <a:solidFill>
                <a:srgbClr val="00CEC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9C856-2938-4082-8DC8-9E01E330D91C}"/>
              </a:ext>
            </a:extLst>
          </p:cNvPr>
          <p:cNvSpPr txBox="1"/>
          <p:nvPr/>
        </p:nvSpPr>
        <p:spPr>
          <a:xfrm>
            <a:off x="7007289" y="1483567"/>
            <a:ext cx="1356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CEC1"/>
                </a:solidFill>
              </a:rPr>
              <a:t>19,62</a:t>
            </a:r>
            <a:endParaRPr lang="ru-RU" sz="4000" b="1" dirty="0">
              <a:solidFill>
                <a:srgbClr val="00CEC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06F8C-DE21-4190-8945-BBA236425D0E}"/>
              </a:ext>
            </a:extLst>
          </p:cNvPr>
          <p:cNvSpPr txBox="1"/>
          <p:nvPr/>
        </p:nvSpPr>
        <p:spPr>
          <a:xfrm>
            <a:off x="1948405" y="537443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CEC1"/>
                </a:solidFill>
              </a:rPr>
              <a:t>18</a:t>
            </a:r>
            <a:endParaRPr lang="ru-RU" sz="4000" b="1" dirty="0">
              <a:solidFill>
                <a:srgbClr val="00CEC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7AD78-CC61-4247-BD8A-025367BBEB47}"/>
              </a:ext>
            </a:extLst>
          </p:cNvPr>
          <p:cNvSpPr txBox="1"/>
          <p:nvPr/>
        </p:nvSpPr>
        <p:spPr>
          <a:xfrm>
            <a:off x="4313578" y="537443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CEC1"/>
                </a:solidFill>
              </a:rPr>
              <a:t>12</a:t>
            </a:r>
            <a:endParaRPr lang="ru-RU" sz="4000" b="1" dirty="0">
              <a:solidFill>
                <a:srgbClr val="00CEC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85CBB-37B2-4F72-909E-AD8C8D2C691E}"/>
              </a:ext>
            </a:extLst>
          </p:cNvPr>
          <p:cNvSpPr txBox="1"/>
          <p:nvPr/>
        </p:nvSpPr>
        <p:spPr>
          <a:xfrm>
            <a:off x="6268205" y="537443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CEC1"/>
                </a:solidFill>
              </a:rPr>
              <a:t>26</a:t>
            </a:r>
            <a:endParaRPr lang="ru-RU" sz="4000" b="1" dirty="0">
              <a:solidFill>
                <a:srgbClr val="00CEC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DA01A2-D270-4B54-A67A-8C91B63AF665}"/>
              </a:ext>
            </a:extLst>
          </p:cNvPr>
          <p:cNvSpPr txBox="1"/>
          <p:nvPr/>
        </p:nvSpPr>
        <p:spPr>
          <a:xfrm>
            <a:off x="429209" y="3213556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31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22C9C-CC9D-4B11-AD98-288417556C69}"/>
              </a:ext>
            </a:extLst>
          </p:cNvPr>
          <p:cNvSpPr txBox="1"/>
          <p:nvPr/>
        </p:nvSpPr>
        <p:spPr>
          <a:xfrm>
            <a:off x="2392757" y="3213556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91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D2B418-5BD8-4769-95E3-109A668D55FC}"/>
              </a:ext>
            </a:extLst>
          </p:cNvPr>
          <p:cNvSpPr txBox="1"/>
          <p:nvPr/>
        </p:nvSpPr>
        <p:spPr>
          <a:xfrm>
            <a:off x="3199230" y="3213555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18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436C4-8A27-404D-84DC-4D84191A91B0}"/>
              </a:ext>
            </a:extLst>
          </p:cNvPr>
          <p:cNvSpPr txBox="1"/>
          <p:nvPr/>
        </p:nvSpPr>
        <p:spPr>
          <a:xfrm>
            <a:off x="3908561" y="319022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18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631B9-F0E0-44FA-917D-19CC73F0A1D2}"/>
              </a:ext>
            </a:extLst>
          </p:cNvPr>
          <p:cNvSpPr txBox="1"/>
          <p:nvPr/>
        </p:nvSpPr>
        <p:spPr>
          <a:xfrm>
            <a:off x="4954365" y="3213553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21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291430-D506-4F3F-B582-01120722CF7E}"/>
              </a:ext>
            </a:extLst>
          </p:cNvPr>
          <p:cNvSpPr txBox="1"/>
          <p:nvPr/>
        </p:nvSpPr>
        <p:spPr>
          <a:xfrm>
            <a:off x="8139694" y="3190227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137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543" y="2209961"/>
            <a:ext cx="824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22D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сотрудника вакцинированы, 3 сотрудника имеют постоянный </a:t>
            </a:r>
            <a:r>
              <a:rPr lang="ru-RU" b="1" dirty="0" err="1" smtClean="0">
                <a:solidFill>
                  <a:srgbClr val="C22D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медотвод</a:t>
            </a:r>
            <a:endParaRPr lang="ru-RU" b="1" dirty="0">
              <a:solidFill>
                <a:srgbClr val="C22D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1510" y="557118"/>
            <a:ext cx="313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Орехово-Борисово Северное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49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9F0E3F-3C1D-48BE-99C1-7ECE1F157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55" y="441012"/>
            <a:ext cx="913844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ОРЕХОВО-БОРИСОВО </a:t>
            </a:r>
            <a:r>
              <a:rPr lang="ru-RU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СЕВЕРНОЕ</a:t>
            </a:r>
            <a:endParaRPr lang="ru-RU" sz="25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BF0AC-CCCE-4DA0-91F2-0BAFA6B7BBAD}"/>
              </a:ext>
            </a:extLst>
          </p:cNvPr>
          <p:cNvSpPr txBox="1"/>
          <p:nvPr/>
        </p:nvSpPr>
        <p:spPr>
          <a:xfrm>
            <a:off x="1039641" y="351685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94EC2-9D5E-4FAF-AE7D-10840BA3FC52}"/>
              </a:ext>
            </a:extLst>
          </p:cNvPr>
          <p:cNvSpPr txBox="1"/>
          <p:nvPr/>
        </p:nvSpPr>
        <p:spPr>
          <a:xfrm>
            <a:off x="2027852" y="2892690"/>
            <a:ext cx="64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4226F-18FD-46CF-8099-E3B4A66DFAA6}"/>
              </a:ext>
            </a:extLst>
          </p:cNvPr>
          <p:cNvSpPr txBox="1"/>
          <p:nvPr/>
        </p:nvSpPr>
        <p:spPr>
          <a:xfrm>
            <a:off x="955957" y="2661857"/>
            <a:ext cx="64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21E51-1B96-43AD-B500-A22C59DEB72D}"/>
              </a:ext>
            </a:extLst>
          </p:cNvPr>
          <p:cNvSpPr txBox="1"/>
          <p:nvPr/>
        </p:nvSpPr>
        <p:spPr>
          <a:xfrm>
            <a:off x="1483700" y="2509119"/>
            <a:ext cx="64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B4494-CD2D-48AC-90B4-EE1C3CFB225F}"/>
              </a:ext>
            </a:extLst>
          </p:cNvPr>
          <p:cNvSpPr txBox="1"/>
          <p:nvPr/>
        </p:nvSpPr>
        <p:spPr>
          <a:xfrm>
            <a:off x="4781374" y="35545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A75B6-5C76-40A3-BD4F-27A7EFF52E70}"/>
              </a:ext>
            </a:extLst>
          </p:cNvPr>
          <p:cNvSpPr txBox="1"/>
          <p:nvPr/>
        </p:nvSpPr>
        <p:spPr>
          <a:xfrm>
            <a:off x="3973713" y="287119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F56DC5-871D-478C-81B6-19B4C3A18C9C}"/>
              </a:ext>
            </a:extLst>
          </p:cNvPr>
          <p:cNvSpPr txBox="1"/>
          <p:nvPr/>
        </p:nvSpPr>
        <p:spPr>
          <a:xfrm>
            <a:off x="4221537" y="250830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597654-0C2E-4DF2-9323-B8F0B66CCEBA}"/>
              </a:ext>
            </a:extLst>
          </p:cNvPr>
          <p:cNvSpPr txBox="1"/>
          <p:nvPr/>
        </p:nvSpPr>
        <p:spPr>
          <a:xfrm>
            <a:off x="7660300" y="245881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0FF433-36AC-48AB-B3A1-1475ACED4165}"/>
              </a:ext>
            </a:extLst>
          </p:cNvPr>
          <p:cNvSpPr txBox="1"/>
          <p:nvPr/>
        </p:nvSpPr>
        <p:spPr>
          <a:xfrm>
            <a:off x="8000458" y="333286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4CDA1-6631-4956-940A-A774F43F4603}"/>
              </a:ext>
            </a:extLst>
          </p:cNvPr>
          <p:cNvSpPr txBox="1"/>
          <p:nvPr/>
        </p:nvSpPr>
        <p:spPr>
          <a:xfrm>
            <a:off x="8172530" y="29204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C87C48-61D6-46A2-8EE8-A5DC4E76241D}"/>
              </a:ext>
            </a:extLst>
          </p:cNvPr>
          <p:cNvSpPr txBox="1"/>
          <p:nvPr/>
        </p:nvSpPr>
        <p:spPr>
          <a:xfrm>
            <a:off x="7332737" y="36572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2B1547-F443-450F-AC5D-E8CC0D50235F}"/>
              </a:ext>
            </a:extLst>
          </p:cNvPr>
          <p:cNvSpPr txBox="1"/>
          <p:nvPr/>
        </p:nvSpPr>
        <p:spPr>
          <a:xfrm>
            <a:off x="6837088" y="309289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10B2FFD-FE6B-42E4-A8D8-F02DAEA8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4" y="2987337"/>
            <a:ext cx="7974340" cy="3060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5" y="5640825"/>
            <a:ext cx="3518264" cy="750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9565" y="6391465"/>
            <a:ext cx="7360070" cy="338554"/>
          </a:xfrm>
          <a:prstGeom prst="rect">
            <a:avLst/>
          </a:prstGeom>
          <a:ln w="19050">
            <a:solidFill>
              <a:srgbClr val="A81A36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812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видео		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17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128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посетителей		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122 026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просмотров страниц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B5198C-1BA4-4F78-9494-C261E7B488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2"/>
          <a:stretch/>
        </p:blipFill>
        <p:spPr>
          <a:xfrm>
            <a:off x="0" y="-8219"/>
            <a:ext cx="9144000" cy="2652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4A4D88-5DF5-4FD9-B1F0-A10B756A10FF}"/>
              </a:ext>
            </a:extLst>
          </p:cNvPr>
          <p:cNvSpPr txBox="1"/>
          <p:nvPr/>
        </p:nvSpPr>
        <p:spPr>
          <a:xfrm>
            <a:off x="2370624" y="1767811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2545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80D4B5A5-D270-4951-AE2D-E230926BB8B6}"/>
              </a:ext>
            </a:extLst>
          </p:cNvPr>
          <p:cNvSpPr/>
          <p:nvPr/>
        </p:nvSpPr>
        <p:spPr>
          <a:xfrm rot="10800000">
            <a:off x="411790" y="1980391"/>
            <a:ext cx="195943" cy="282727"/>
          </a:xfrm>
          <a:prstGeom prst="downArrow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EBD2E-839C-4E26-AA4D-7107E39D86EC}"/>
              </a:ext>
            </a:extLst>
          </p:cNvPr>
          <p:cNvSpPr txBox="1"/>
          <p:nvPr/>
        </p:nvSpPr>
        <p:spPr>
          <a:xfrm>
            <a:off x="189801" y="206268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+1068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53763-D896-4999-A750-CAF3A62FC425}"/>
              </a:ext>
            </a:extLst>
          </p:cNvPr>
          <p:cNvSpPr txBox="1"/>
          <p:nvPr/>
        </p:nvSpPr>
        <p:spPr>
          <a:xfrm>
            <a:off x="731749" y="175805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2284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D53C924-E57A-4A93-BF08-2718BCD4BB22}"/>
              </a:ext>
            </a:extLst>
          </p:cNvPr>
          <p:cNvSpPr/>
          <p:nvPr/>
        </p:nvSpPr>
        <p:spPr>
          <a:xfrm rot="10800000">
            <a:off x="2206973" y="1980391"/>
            <a:ext cx="195943" cy="282727"/>
          </a:xfrm>
          <a:prstGeom prst="downArrow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80C98-DBFD-42BB-B7D4-963D07D916E6}"/>
              </a:ext>
            </a:extLst>
          </p:cNvPr>
          <p:cNvSpPr txBox="1"/>
          <p:nvPr/>
        </p:nvSpPr>
        <p:spPr>
          <a:xfrm>
            <a:off x="1955161" y="2062687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+257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8C870-149B-4838-8D8D-EFE075358EAF}"/>
              </a:ext>
            </a:extLst>
          </p:cNvPr>
          <p:cNvSpPr txBox="1"/>
          <p:nvPr/>
        </p:nvSpPr>
        <p:spPr>
          <a:xfrm>
            <a:off x="5893565" y="1779452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138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E3224C33-4E04-4085-938F-4BD926805554}"/>
              </a:ext>
            </a:extLst>
          </p:cNvPr>
          <p:cNvSpPr/>
          <p:nvPr/>
        </p:nvSpPr>
        <p:spPr>
          <a:xfrm rot="10800000">
            <a:off x="3845848" y="1992031"/>
            <a:ext cx="195943" cy="282727"/>
          </a:xfrm>
          <a:prstGeom prst="downArrow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B04F14-0113-40B9-9ED2-7C35FD4C2F96}"/>
              </a:ext>
            </a:extLst>
          </p:cNvPr>
          <p:cNvSpPr txBox="1"/>
          <p:nvPr/>
        </p:nvSpPr>
        <p:spPr>
          <a:xfrm>
            <a:off x="3594036" y="2096399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+81</a:t>
            </a: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194467E4-93E6-4D99-854C-935786441633}"/>
              </a:ext>
            </a:extLst>
          </p:cNvPr>
          <p:cNvSpPr/>
          <p:nvPr/>
        </p:nvSpPr>
        <p:spPr>
          <a:xfrm rot="10800000">
            <a:off x="5561027" y="2018875"/>
            <a:ext cx="195943" cy="282727"/>
          </a:xfrm>
          <a:prstGeom prst="downArrow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68CA32-8E93-48BA-A81F-CA6A6D71FA0A}"/>
              </a:ext>
            </a:extLst>
          </p:cNvPr>
          <p:cNvSpPr txBox="1"/>
          <p:nvPr/>
        </p:nvSpPr>
        <p:spPr>
          <a:xfrm>
            <a:off x="5527759" y="2074327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+3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5730BD-9B51-41AB-9EAC-CEEDA81747DB}"/>
              </a:ext>
            </a:extLst>
          </p:cNvPr>
          <p:cNvSpPr txBox="1"/>
          <p:nvPr/>
        </p:nvSpPr>
        <p:spPr>
          <a:xfrm>
            <a:off x="4033620" y="1779452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345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BA3145-1577-41D1-8599-01E04CAE836F}"/>
              </a:ext>
            </a:extLst>
          </p:cNvPr>
          <p:cNvSpPr txBox="1"/>
          <p:nvPr/>
        </p:nvSpPr>
        <p:spPr>
          <a:xfrm>
            <a:off x="7448526" y="1758052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455</a:t>
            </a: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5FEAB6A0-FBBD-4EC0-B46F-21E412FCB69F}"/>
              </a:ext>
            </a:extLst>
          </p:cNvPr>
          <p:cNvSpPr/>
          <p:nvPr/>
        </p:nvSpPr>
        <p:spPr>
          <a:xfrm rot="10800000">
            <a:off x="7263032" y="2018875"/>
            <a:ext cx="195943" cy="282727"/>
          </a:xfrm>
          <a:prstGeom prst="downArrow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FCB4A8-8CFD-4923-AB1E-E48501BB9687}"/>
              </a:ext>
            </a:extLst>
          </p:cNvPr>
          <p:cNvSpPr txBox="1"/>
          <p:nvPr/>
        </p:nvSpPr>
        <p:spPr>
          <a:xfrm>
            <a:off x="7086730" y="2089844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+272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207220-89DC-4087-A832-23E408B49E49}"/>
              </a:ext>
            </a:extLst>
          </p:cNvPr>
          <p:cNvSpPr txBox="1"/>
          <p:nvPr/>
        </p:nvSpPr>
        <p:spPr>
          <a:xfrm>
            <a:off x="731749" y="2437379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659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D50871-CE7D-483D-A0CB-29911CD27733}"/>
              </a:ext>
            </a:extLst>
          </p:cNvPr>
          <p:cNvSpPr txBox="1"/>
          <p:nvPr/>
        </p:nvSpPr>
        <p:spPr>
          <a:xfrm>
            <a:off x="2343239" y="244175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1434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18A36E-757D-4F89-84B4-BC84ADCE5DED}"/>
              </a:ext>
            </a:extLst>
          </p:cNvPr>
          <p:cNvSpPr txBox="1"/>
          <p:nvPr/>
        </p:nvSpPr>
        <p:spPr>
          <a:xfrm>
            <a:off x="3982114" y="245034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1340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2ACA1D-035B-405A-8B65-92EFA9D2D36F}"/>
              </a:ext>
            </a:extLst>
          </p:cNvPr>
          <p:cNvSpPr txBox="1"/>
          <p:nvPr/>
        </p:nvSpPr>
        <p:spPr>
          <a:xfrm>
            <a:off x="5886914" y="2426646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306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85699A-85AB-4998-B320-552855280DDD}"/>
              </a:ext>
            </a:extLst>
          </p:cNvPr>
          <p:cNvSpPr txBox="1"/>
          <p:nvPr/>
        </p:nvSpPr>
        <p:spPr>
          <a:xfrm>
            <a:off x="7317608" y="2443787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1387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482D6B-22B5-47C7-BFA4-78BF498FA8B7}"/>
              </a:ext>
            </a:extLst>
          </p:cNvPr>
          <p:cNvSpPr txBox="1"/>
          <p:nvPr/>
        </p:nvSpPr>
        <p:spPr>
          <a:xfrm>
            <a:off x="1006023" y="4283655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2744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A014EC-F455-4F64-B4FA-06799F7898B2}"/>
              </a:ext>
            </a:extLst>
          </p:cNvPr>
          <p:cNvSpPr txBox="1"/>
          <p:nvPr/>
        </p:nvSpPr>
        <p:spPr>
          <a:xfrm>
            <a:off x="1251122" y="503174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8B84E1-47D7-4407-A50F-1F4D878FE3CC}"/>
              </a:ext>
            </a:extLst>
          </p:cNvPr>
          <p:cNvSpPr txBox="1"/>
          <p:nvPr/>
        </p:nvSpPr>
        <p:spPr>
          <a:xfrm>
            <a:off x="2556060" y="4290067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6464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AA0A93-271F-42A4-9D36-D5EC17A7A9E7}"/>
              </a:ext>
            </a:extLst>
          </p:cNvPr>
          <p:cNvSpPr txBox="1"/>
          <p:nvPr/>
        </p:nvSpPr>
        <p:spPr>
          <a:xfrm>
            <a:off x="2602926" y="502677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360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EA78A1-5DB2-4BB1-BEDA-253B7EE41EF5}"/>
              </a:ext>
            </a:extLst>
          </p:cNvPr>
          <p:cNvSpPr txBox="1"/>
          <p:nvPr/>
        </p:nvSpPr>
        <p:spPr>
          <a:xfrm>
            <a:off x="5258775" y="3861998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65 414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ABF74D-E19B-4B9E-8370-52C43E83CBF9}"/>
              </a:ext>
            </a:extLst>
          </p:cNvPr>
          <p:cNvSpPr txBox="1"/>
          <p:nvPr/>
        </p:nvSpPr>
        <p:spPr>
          <a:xfrm>
            <a:off x="5252124" y="4637598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45 445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1B9129-9962-4537-B882-9EB6C31B84ED}"/>
              </a:ext>
            </a:extLst>
          </p:cNvPr>
          <p:cNvSpPr txBox="1"/>
          <p:nvPr/>
        </p:nvSpPr>
        <p:spPr>
          <a:xfrm>
            <a:off x="7331129" y="380983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550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F6D099-C1C3-4DF2-B659-BC61F53EC3F6}"/>
              </a:ext>
            </a:extLst>
          </p:cNvPr>
          <p:cNvSpPr txBox="1"/>
          <p:nvPr/>
        </p:nvSpPr>
        <p:spPr>
          <a:xfrm>
            <a:off x="5252123" y="5432505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CEC1"/>
                </a:solidFill>
              </a:rPr>
              <a:t>18 817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696BC3-8522-427E-9765-DCFA12B3D804}"/>
              </a:ext>
            </a:extLst>
          </p:cNvPr>
          <p:cNvSpPr txBox="1"/>
          <p:nvPr/>
        </p:nvSpPr>
        <p:spPr>
          <a:xfrm>
            <a:off x="7341164" y="4742038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755</a:t>
            </a:r>
          </a:p>
        </p:txBody>
      </p:sp>
      <p:sp>
        <p:nvSpPr>
          <p:cNvPr id="2" name="Стрелка вверх 1"/>
          <p:cNvSpPr/>
          <p:nvPr/>
        </p:nvSpPr>
        <p:spPr>
          <a:xfrm>
            <a:off x="731749" y="6362284"/>
            <a:ext cx="97971" cy="3677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2D7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264" y="6391465"/>
            <a:ext cx="61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r>
              <a:rPr lang="ru-RU" sz="1400" b="1" dirty="0" smtClean="0"/>
              <a:t>96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782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57F984-3557-4AF2-8708-AC7FF8971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32109-E040-432A-A3D1-2A38E7208996}"/>
              </a:ext>
            </a:extLst>
          </p:cNvPr>
          <p:cNvSpPr txBox="1"/>
          <p:nvPr/>
        </p:nvSpPr>
        <p:spPr>
          <a:xfrm>
            <a:off x="7819053" y="6120881"/>
            <a:ext cx="113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29768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587001"/>
              </p:ext>
            </p:extLst>
          </p:nvPr>
        </p:nvGraphicFramePr>
        <p:xfrm>
          <a:off x="232229" y="2090057"/>
          <a:ext cx="8723085" cy="439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78971" y="160495"/>
            <a:ext cx="2355935" cy="12363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7700" b="1" dirty="0" smtClean="0">
                <a:ln w="50800">
                  <a:solidFill>
                    <a:schemeClr val="accent1">
                      <a:lumMod val="75000"/>
                    </a:schemeClr>
                  </a:solidFill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1029</a:t>
            </a:r>
            <a:endParaRPr lang="ru-RU" sz="7700" b="1" dirty="0">
              <a:ln w="50800">
                <a:solidFill>
                  <a:schemeClr val="accent1">
                    <a:lumMod val="75000"/>
                  </a:schemeClr>
                </a:solidFill>
                <a:miter lim="800000"/>
              </a:ln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834906" y="327490"/>
            <a:ext cx="6120408" cy="1611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Граждане пожилого возраста и инвалиды, получившие социальные услуги, в 3-х отделениях надомного обслуживания в 2021 году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224113" y="1383630"/>
            <a:ext cx="3762102" cy="393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3500" b="1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4A83"/>
                </a:solidFill>
              </a:rPr>
              <a:t>ЧЕЛОВЕК</a:t>
            </a:r>
          </a:p>
          <a:p>
            <a:pPr marL="0" indent="0" algn="ctr" fontAlgn="auto">
              <a:lnSpc>
                <a:spcPts val="28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800" b="1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4A83"/>
                </a:solidFill>
              </a:rPr>
              <a:t>*1149 чел-2020 г.</a:t>
            </a:r>
            <a:endParaRPr lang="ru-RU" sz="2800" b="1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334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0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5" y="203580"/>
            <a:ext cx="2096490" cy="211030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7632" y="3142467"/>
            <a:ext cx="1459887" cy="7502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5500" b="1" dirty="0" smtClean="0">
                <a:ln w="50800">
                  <a:solidFill>
                    <a:schemeClr val="accent1">
                      <a:lumMod val="75000"/>
                    </a:schemeClr>
                  </a:solidFill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452</a:t>
            </a:r>
            <a:endParaRPr lang="ru-RU" sz="5500" b="1" dirty="0">
              <a:ln w="50800">
                <a:solidFill>
                  <a:schemeClr val="accent1">
                    <a:lumMod val="75000"/>
                  </a:schemeClr>
                </a:solidFill>
                <a:miter lim="800000"/>
              </a:ln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85532" y="3105704"/>
            <a:ext cx="6401735" cy="373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ветерана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охвачены еженедельным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мониторингом с целью выявления уровня социальной защиты и индивидуальных потребностей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Получили подарочный набор к памятным датам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квартир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ts val="2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отремонтировано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5645" y="4346195"/>
            <a:ext cx="1459887" cy="7502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5500" b="1" dirty="0" smtClean="0">
                <a:ln w="50800">
                  <a:solidFill>
                    <a:schemeClr val="accent1">
                      <a:lumMod val="75000"/>
                    </a:schemeClr>
                  </a:solidFill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68</a:t>
            </a:r>
            <a:endParaRPr lang="ru-RU" sz="5500" b="1" dirty="0">
              <a:ln w="50800">
                <a:solidFill>
                  <a:schemeClr val="accent1">
                    <a:lumMod val="75000"/>
                  </a:schemeClr>
                </a:solidFill>
                <a:miter lim="800000"/>
              </a:ln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47631" y="5549923"/>
            <a:ext cx="1459887" cy="7502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5500" b="1" dirty="0" smtClean="0">
                <a:ln w="50800">
                  <a:solidFill>
                    <a:schemeClr val="accent1">
                      <a:lumMod val="75000"/>
                    </a:schemeClr>
                  </a:solidFill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8</a:t>
            </a:r>
            <a:endParaRPr lang="ru-RU" sz="5500" b="1" dirty="0">
              <a:ln w="50800">
                <a:solidFill>
                  <a:schemeClr val="accent1">
                    <a:lumMod val="75000"/>
                  </a:schemeClr>
                </a:solidFill>
                <a:miter lim="800000"/>
              </a:ln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508309" y="697308"/>
            <a:ext cx="3570514" cy="1783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ветеранов получили</a:t>
            </a:r>
          </a:p>
          <a:p>
            <a:pPr marL="0" indent="0" fontAlgn="auto">
              <a:lnSpc>
                <a:spcPts val="1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товары длительного пользования</a:t>
            </a:r>
          </a:p>
          <a:p>
            <a:pPr marL="0" indent="0" fontAlgn="auto">
              <a:lnSpc>
                <a:spcPts val="1000"/>
              </a:lnSpc>
              <a:spcAft>
                <a:spcPts val="0"/>
              </a:spcAft>
              <a:buClr>
                <a:srgbClr val="003399"/>
              </a:buClr>
              <a:buNone/>
            </a:pP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ts val="1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ветеранов получили</a:t>
            </a:r>
          </a:p>
          <a:p>
            <a:pPr marL="0" indent="0" fontAlgn="auto">
              <a:lnSpc>
                <a:spcPts val="1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адресную социальную помощь</a:t>
            </a:r>
          </a:p>
          <a:p>
            <a:pPr marL="0" indent="0" fontAlgn="auto">
              <a:lnSpc>
                <a:spcPts val="1000"/>
              </a:lnSpc>
              <a:spcAft>
                <a:spcPts val="0"/>
              </a:spcAft>
              <a:buClr>
                <a:srgbClr val="003399"/>
              </a:buClr>
              <a:buNone/>
            </a:pP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ts val="1000"/>
              </a:lnSpc>
              <a:spcAft>
                <a:spcPts val="0"/>
              </a:spcAft>
              <a:buClr>
                <a:srgbClr val="003399"/>
              </a:buClr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услуг по питанию оказано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7882" y="546542"/>
            <a:ext cx="69193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</a:rPr>
              <a:t>58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7667" y="1231247"/>
            <a:ext cx="11221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srgbClr val="C00000"/>
                </a:solidFill>
              </a:rPr>
              <a:t>  </a:t>
            </a:r>
            <a:r>
              <a:rPr lang="ru-RU" sz="3500" b="1" dirty="0" smtClean="0">
                <a:solidFill>
                  <a:srgbClr val="C00000"/>
                </a:solidFill>
              </a:rPr>
              <a:t>200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68083" y="1812110"/>
            <a:ext cx="8691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</a:rPr>
              <a:t>939</a:t>
            </a:r>
            <a:endParaRPr lang="ru-RU" sz="3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4307" y="1824213"/>
            <a:ext cx="7600619" cy="44321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27" y="3552532"/>
            <a:ext cx="7733965" cy="4176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27" y="529561"/>
            <a:ext cx="7422632" cy="4045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6A28FB-DE95-4E70-AF30-1A5BCAA4017B}"/>
              </a:ext>
            </a:extLst>
          </p:cNvPr>
          <p:cNvSpPr txBox="1"/>
          <p:nvPr/>
        </p:nvSpPr>
        <p:spPr>
          <a:xfrm>
            <a:off x="75726" y="-98744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2478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5DA7B-8259-4ED0-BFCE-D3D3A07DA420}"/>
              </a:ext>
            </a:extLst>
          </p:cNvPr>
          <p:cNvSpPr txBox="1"/>
          <p:nvPr/>
        </p:nvSpPr>
        <p:spPr>
          <a:xfrm>
            <a:off x="2754664" y="167951"/>
            <a:ext cx="6183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слуг оказали сотрудники </a:t>
            </a:r>
            <a:r>
              <a:rPr lang="ru-RU" b="1" dirty="0" smtClean="0">
                <a:solidFill>
                  <a:schemeClr val="bg1"/>
                </a:solidFill>
              </a:rPr>
              <a:t>Сектора 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«Мобильной </a:t>
            </a:r>
            <a:r>
              <a:rPr lang="ru-RU" b="1" dirty="0">
                <a:solidFill>
                  <a:schemeClr val="bg1"/>
                </a:solidFill>
              </a:rPr>
              <a:t>социальной </a:t>
            </a:r>
            <a:r>
              <a:rPr lang="ru-RU" b="1" dirty="0" smtClean="0">
                <a:solidFill>
                  <a:schemeClr val="bg1"/>
                </a:solidFill>
              </a:rPr>
              <a:t>службы»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ГБУ </a:t>
            </a:r>
            <a:r>
              <a:rPr lang="ru-RU" b="1" dirty="0" smtClean="0">
                <a:solidFill>
                  <a:schemeClr val="bg1"/>
                </a:solidFill>
              </a:rPr>
              <a:t>ТЦСО «Орехово» в районе Орехово-Борисово Северное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FBB1A-9AFA-44F0-BCCB-2FEAE200FBF6}"/>
              </a:ext>
            </a:extLst>
          </p:cNvPr>
          <p:cNvSpPr txBox="1"/>
          <p:nvPr/>
        </p:nvSpPr>
        <p:spPr>
          <a:xfrm>
            <a:off x="5846408" y="3298510"/>
            <a:ext cx="25910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436184"/>
                </a:solidFill>
              </a:rPr>
              <a:t> Содействие в обеспечении</a:t>
            </a:r>
          </a:p>
          <a:p>
            <a:r>
              <a:rPr lang="ru-RU" sz="1400" b="1" dirty="0">
                <a:solidFill>
                  <a:srgbClr val="436184"/>
                </a:solidFill>
              </a:rPr>
              <a:t>лекарственными препаратами</a:t>
            </a:r>
          </a:p>
          <a:p>
            <a:r>
              <a:rPr lang="ru-RU" sz="1400" b="1" dirty="0">
                <a:solidFill>
                  <a:srgbClr val="436184"/>
                </a:solidFill>
              </a:rPr>
              <a:t> и медицинскими изделиями</a:t>
            </a:r>
          </a:p>
          <a:p>
            <a:r>
              <a:rPr lang="ru-RU" sz="1600" b="1" dirty="0">
                <a:solidFill>
                  <a:srgbClr val="436184"/>
                </a:solidFill>
              </a:rPr>
              <a:t>        </a:t>
            </a:r>
            <a:r>
              <a:rPr lang="ru-RU" sz="1600" b="1" dirty="0" smtClean="0">
                <a:solidFill>
                  <a:srgbClr val="0070C0"/>
                </a:solidFill>
              </a:rPr>
              <a:t>1695</a:t>
            </a:r>
            <a:r>
              <a:rPr lang="ru-RU" sz="1600" dirty="0" smtClean="0">
                <a:solidFill>
                  <a:srgbClr val="0070C0"/>
                </a:solidFill>
              </a:rPr>
              <a:t> услуг/</a:t>
            </a:r>
            <a:r>
              <a:rPr lang="ru-RU" sz="1600" b="1" dirty="0" smtClean="0">
                <a:solidFill>
                  <a:srgbClr val="0070C0"/>
                </a:solidFill>
              </a:rPr>
              <a:t>1143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чел</a:t>
            </a:r>
            <a:r>
              <a:rPr lang="ru-RU" sz="1600" dirty="0">
                <a:solidFill>
                  <a:srgbClr val="436184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77865-27D7-4752-9EF0-5E906866B760}"/>
              </a:ext>
            </a:extLst>
          </p:cNvPr>
          <p:cNvSpPr txBox="1"/>
          <p:nvPr/>
        </p:nvSpPr>
        <p:spPr>
          <a:xfrm>
            <a:off x="773510" y="4756678"/>
            <a:ext cx="308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36184"/>
                </a:solidFill>
              </a:rPr>
              <a:t>Иные виды срочных          социальных </a:t>
            </a:r>
            <a:r>
              <a:rPr lang="ru-RU" sz="1400" b="1" dirty="0" smtClean="0">
                <a:solidFill>
                  <a:srgbClr val="436184"/>
                </a:solidFill>
              </a:rPr>
              <a:t>услуг(доставка продуктов, товаров первой необходимости и др.)</a:t>
            </a:r>
            <a:endParaRPr lang="ru-RU" sz="1400" b="1" dirty="0">
              <a:solidFill>
                <a:srgbClr val="436184"/>
              </a:solidFill>
            </a:endParaRPr>
          </a:p>
          <a:p>
            <a:r>
              <a:rPr lang="ru-RU" sz="1400" b="1" dirty="0">
                <a:solidFill>
                  <a:srgbClr val="436184"/>
                </a:solidFill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</a:rPr>
              <a:t>46</a:t>
            </a:r>
            <a:r>
              <a:rPr lang="ru-RU" sz="1600" dirty="0" smtClean="0">
                <a:solidFill>
                  <a:srgbClr val="0070C0"/>
                </a:solidFill>
              </a:rPr>
              <a:t> услуг/</a:t>
            </a:r>
            <a:r>
              <a:rPr lang="ru-RU" sz="1600" b="1" dirty="0" smtClean="0">
                <a:solidFill>
                  <a:srgbClr val="0070C0"/>
                </a:solidFill>
              </a:rPr>
              <a:t>35 </a:t>
            </a:r>
            <a:r>
              <a:rPr lang="ru-RU" sz="1600" dirty="0" smtClean="0">
                <a:solidFill>
                  <a:srgbClr val="0070C0"/>
                </a:solidFill>
              </a:rPr>
              <a:t>чел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3257" y="1709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449282-D85F-4D9C-9751-6B236EC0DC7B}"/>
              </a:ext>
            </a:extLst>
          </p:cNvPr>
          <p:cNvSpPr txBox="1"/>
          <p:nvPr/>
        </p:nvSpPr>
        <p:spPr>
          <a:xfrm>
            <a:off x="762582" y="1852394"/>
            <a:ext cx="20634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436184"/>
                </a:solidFill>
              </a:rPr>
              <a:t> Содействие в </a:t>
            </a:r>
          </a:p>
          <a:p>
            <a:r>
              <a:rPr lang="ru-RU" sz="1400" b="1" dirty="0">
                <a:solidFill>
                  <a:srgbClr val="436184"/>
                </a:solidFill>
              </a:rPr>
              <a:t>получении мер </a:t>
            </a:r>
          </a:p>
          <a:p>
            <a:r>
              <a:rPr lang="ru-RU" sz="1400" b="1" dirty="0">
                <a:solidFill>
                  <a:srgbClr val="436184"/>
                </a:solidFill>
              </a:rPr>
              <a:t>социальной поддержки</a:t>
            </a:r>
          </a:p>
          <a:p>
            <a:r>
              <a:rPr lang="ru-RU" sz="1400" b="1" dirty="0">
                <a:solidFill>
                  <a:srgbClr val="436184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737 </a:t>
            </a:r>
            <a:r>
              <a:rPr lang="ru-RU" sz="1600" dirty="0" smtClean="0">
                <a:solidFill>
                  <a:srgbClr val="0070C0"/>
                </a:solidFill>
              </a:rPr>
              <a:t>услуг/</a:t>
            </a:r>
            <a:r>
              <a:rPr lang="ru-RU" sz="1600" b="1" dirty="0" smtClean="0">
                <a:solidFill>
                  <a:srgbClr val="0070C0"/>
                </a:solidFill>
              </a:rPr>
              <a:t>418 </a:t>
            </a:r>
            <a:r>
              <a:rPr lang="ru-RU" sz="1600" dirty="0">
                <a:solidFill>
                  <a:srgbClr val="0070C0"/>
                </a:solidFill>
              </a:rPr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20718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370" y="1894287"/>
            <a:ext cx="8608021" cy="258845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Clr>
                <a:srgbClr val="003399"/>
              </a:buCl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ВРЕМЕНЫЙ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COVID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-ГОСПИТАЛЬ ГКБ ИМ. С.С.ЮДИНА В АТЦ «МОСКВА»   Каширское ш., 61, корп. 3А</a:t>
            </a:r>
          </a:p>
          <a:p>
            <a:pPr marL="457200" indent="-457200" algn="l">
              <a:lnSpc>
                <a:spcPct val="100000"/>
              </a:lnSpc>
              <a:buClr>
                <a:srgbClr val="003399"/>
              </a:buCl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КОЛ-ЦЕНТР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МФЦ, СКОРАЯ ПОМОЩЬ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00000"/>
              </a:lnSpc>
              <a:buClr>
                <a:srgbClr val="003399"/>
              </a:buClr>
              <a:buFont typeface="Wingdings" panose="05000000000000000000" pitchFamily="2" charset="2"/>
              <a:buChar char="v"/>
            </a:pPr>
            <a:r>
              <a:rPr lang="ru-RU" sz="2400" b="1" dirty="0"/>
              <a:t>ЦЕНТР ВАКЦИНАЦИИ от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COVID </a:t>
            </a:r>
            <a:r>
              <a:rPr lang="ru-RU" sz="2400" b="1" dirty="0"/>
              <a:t>в ЛУЖНИКАХ</a:t>
            </a:r>
          </a:p>
          <a:p>
            <a:pPr marL="457200" indent="-457200" algn="l">
              <a:lnSpc>
                <a:spcPct val="100000"/>
              </a:lnSpc>
              <a:buClr>
                <a:srgbClr val="003399"/>
              </a:buClr>
              <a:buFont typeface="Wingdings" panose="05000000000000000000" pitchFamily="2" charset="2"/>
              <a:buChar char="v"/>
            </a:pPr>
            <a:r>
              <a:rPr lang="ru-RU" sz="2400" b="1" dirty="0"/>
              <a:t>МОСКОВСКИЙ АРХИВ ВАКЦИНАЦИИ</a:t>
            </a:r>
          </a:p>
          <a:p>
            <a:pPr algn="l">
              <a:lnSpc>
                <a:spcPct val="100000"/>
              </a:lnSpc>
              <a:buClr>
                <a:srgbClr val="003399"/>
              </a:buClr>
            </a:pPr>
            <a:endParaRPr lang="ru-RU" sz="2500" b="1" dirty="0"/>
          </a:p>
          <a:p>
            <a:pPr marL="457200" indent="-457200" algn="l">
              <a:lnSpc>
                <a:spcPct val="100000"/>
              </a:lnSpc>
              <a:buClr>
                <a:srgbClr val="003399"/>
              </a:buClr>
              <a:buFont typeface="Wingdings" panose="05000000000000000000" pitchFamily="2" charset="2"/>
              <a:buChar char="v"/>
            </a:pPr>
            <a:endParaRPr lang="ru-RU" sz="25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00000"/>
              </a:lnSpc>
              <a:buClr>
                <a:srgbClr val="003399"/>
              </a:buClr>
              <a:buFont typeface="Wingdings" panose="05000000000000000000" pitchFamily="2" charset="2"/>
              <a:buChar char="v"/>
            </a:pPr>
            <a:endParaRPr lang="ru-RU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5501" y="-24230"/>
            <a:ext cx="8011886" cy="1349831"/>
          </a:xfrm>
          <a:prstGeom prst="rect">
            <a:avLst/>
          </a:prstGeom>
          <a:ln w="12700">
            <a:noFill/>
            <a:prstDash val="solid"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D3B7B"/>
                </a:solidFill>
                <a:latin typeface="Circe" panose="020B0502020203020203" pitchFamily="34" charset="-52"/>
              </a:rPr>
              <a:t>С 2020 года для оказания </a:t>
            </a:r>
            <a:r>
              <a:rPr lang="ru-RU" sz="2400" b="1" dirty="0">
                <a:solidFill>
                  <a:srgbClr val="1D3B7B"/>
                </a:solidFill>
                <a:latin typeface="Circe" panose="020B0502020203020203" pitchFamily="34" charset="-52"/>
              </a:rPr>
              <a:t>дополнительной </a:t>
            </a:r>
            <a:endParaRPr lang="ru-RU" sz="2400" b="1" dirty="0" smtClean="0">
              <a:solidFill>
                <a:srgbClr val="1D3B7B"/>
              </a:solidFill>
              <a:latin typeface="Circe" panose="020B0502020203020203" pitchFamily="34" charset="-52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D3B7B"/>
                </a:solidFill>
                <a:latin typeface="Circe" panose="020B0502020203020203" pitchFamily="34" charset="-52"/>
              </a:rPr>
              <a:t>с</a:t>
            </a:r>
            <a:r>
              <a:rPr lang="ru-RU" sz="2400" b="1" dirty="0" smtClean="0">
                <a:solidFill>
                  <a:srgbClr val="1D3B7B"/>
                </a:solidFill>
                <a:latin typeface="Circe" panose="020B0502020203020203" pitchFamily="34" charset="-52"/>
              </a:rPr>
              <a:t>оциальной адресной помощи в </a:t>
            </a:r>
            <a:r>
              <a:rPr lang="ru-RU" sz="2400" b="1" dirty="0">
                <a:solidFill>
                  <a:srgbClr val="1D3B7B"/>
                </a:solidFill>
                <a:latin typeface="Circe" panose="020B0502020203020203" pitchFamily="34" charset="-52"/>
              </a:rPr>
              <a:t>учреждении </a:t>
            </a:r>
            <a:endParaRPr lang="ru-RU" sz="2400" b="1" dirty="0" smtClean="0">
              <a:solidFill>
                <a:srgbClr val="1D3B7B"/>
              </a:solidFill>
              <a:latin typeface="Circe" panose="020B0502020203020203" pitchFamily="34" charset="-52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D3B7B"/>
                </a:solidFill>
                <a:latin typeface="Circe" panose="020B0502020203020203" pitchFamily="34" charset="-52"/>
              </a:rPr>
              <a:t> созданы </a:t>
            </a:r>
            <a:r>
              <a:rPr lang="ru-RU" sz="2400" b="1" dirty="0">
                <a:solidFill>
                  <a:srgbClr val="1D3B7B"/>
                </a:solidFill>
                <a:latin typeface="Circe" panose="020B0502020203020203" pitchFamily="34" charset="-52"/>
              </a:rPr>
              <a:t>мобильные бригады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445" y="1047976"/>
            <a:ext cx="9143998" cy="820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1D3B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 panose="020B0502020203020203" pitchFamily="34" charset="-52"/>
              </a:rPr>
              <a:t>Специалисты центра работают на городских проектах: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3"/>
          <a:stretch/>
        </p:blipFill>
        <p:spPr>
          <a:xfrm>
            <a:off x="348068" y="4482738"/>
            <a:ext cx="2478529" cy="2139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t="13764" r="11812" b="11746"/>
          <a:stretch/>
        </p:blipFill>
        <p:spPr>
          <a:xfrm>
            <a:off x="3149862" y="4482738"/>
            <a:ext cx="2883164" cy="2179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Людмила\Desktop\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t="38200" r="27109" b="14441"/>
          <a:stretch/>
        </p:blipFill>
        <p:spPr bwMode="auto">
          <a:xfrm>
            <a:off x="6152606" y="3762102"/>
            <a:ext cx="2803483" cy="2899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02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300" y="-37322"/>
            <a:ext cx="8347399" cy="105476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91A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Информирование граждан </a:t>
            </a:r>
            <a:r>
              <a:rPr lang="ru-RU" sz="4400" b="1" dirty="0">
                <a:ln w="0"/>
                <a:solidFill>
                  <a:srgbClr val="091A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60+ </a:t>
            </a:r>
            <a:r>
              <a:rPr lang="ru-RU" b="1" dirty="0">
                <a:ln w="0"/>
                <a:solidFill>
                  <a:srgbClr val="091A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вакцинации</a:t>
            </a:r>
          </a:p>
        </p:txBody>
      </p:sp>
      <p:pic>
        <p:nvPicPr>
          <p:cNvPr id="6" name="Рисунок 5" descr="https://www.mos.ru/upload/newsfeed/newsfeed/AAA05289(9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7156" r="63920" b="2794"/>
          <a:stretch/>
        </p:blipFill>
        <p:spPr bwMode="auto">
          <a:xfrm>
            <a:off x="482275" y="1287185"/>
            <a:ext cx="2923398" cy="3866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AB1B51-4122-47C7-8AB9-FFE29506F183}"/>
              </a:ext>
            </a:extLst>
          </p:cNvPr>
          <p:cNvSpPr/>
          <p:nvPr/>
        </p:nvSpPr>
        <p:spPr>
          <a:xfrm>
            <a:off x="1" y="5663681"/>
            <a:ext cx="9098512" cy="839755"/>
          </a:xfrm>
          <a:prstGeom prst="rect">
            <a:avLst/>
          </a:prstGeom>
          <a:solidFill>
            <a:srgbClr val="091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 результатам </a:t>
            </a:r>
            <a:r>
              <a:rPr lang="ru-RU" sz="4000" b="1" dirty="0" smtClean="0"/>
              <a:t>3</a:t>
            </a:r>
            <a:r>
              <a:rPr lang="en-US" sz="4000" b="1" dirty="0" smtClean="0"/>
              <a:t>879</a:t>
            </a:r>
            <a:r>
              <a:rPr lang="ru-RU" sz="2800" b="1" dirty="0" smtClean="0"/>
              <a:t> </a:t>
            </a:r>
            <a:r>
              <a:rPr lang="ru-RU" sz="2800" b="1" dirty="0"/>
              <a:t>чел. вакцинированы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8A690-C32B-40CA-85E2-85E1B2EC778E}"/>
              </a:ext>
            </a:extLst>
          </p:cNvPr>
          <p:cNvSpPr txBox="1"/>
          <p:nvPr/>
        </p:nvSpPr>
        <p:spPr>
          <a:xfrm>
            <a:off x="3993257" y="2545707"/>
            <a:ext cx="5976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91A67"/>
                </a:solidFill>
              </a:rPr>
              <a:t>Обходы 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91A67"/>
                </a:solidFill>
              </a:rPr>
              <a:t>по квартирам  </a:t>
            </a:r>
            <a:r>
              <a:rPr lang="en-US" sz="2800" b="1" dirty="0" smtClean="0">
                <a:solidFill>
                  <a:srgbClr val="091A67"/>
                </a:solidFill>
              </a:rPr>
              <a:t>8046</a:t>
            </a:r>
            <a:r>
              <a:rPr lang="ru-RU" sz="2400" dirty="0" smtClean="0">
                <a:solidFill>
                  <a:srgbClr val="091A67"/>
                </a:solidFill>
              </a:rPr>
              <a:t> </a:t>
            </a:r>
            <a:r>
              <a:rPr lang="ru-RU" sz="2400" dirty="0">
                <a:solidFill>
                  <a:srgbClr val="091A67"/>
                </a:solidFill>
              </a:rPr>
              <a:t>чел</a:t>
            </a:r>
            <a:r>
              <a:rPr lang="ru-RU" sz="28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4EA74-B5EF-4CFF-8498-563D03B4C605}"/>
              </a:ext>
            </a:extLst>
          </p:cNvPr>
          <p:cNvSpPr txBox="1"/>
          <p:nvPr/>
        </p:nvSpPr>
        <p:spPr>
          <a:xfrm>
            <a:off x="3993257" y="3366045"/>
            <a:ext cx="5976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rgbClr val="091A67"/>
                </a:solidFill>
              </a:rPr>
              <a:t>обзвоны граждан </a:t>
            </a:r>
            <a:r>
              <a:rPr lang="ru-RU" sz="2800" b="1" dirty="0" smtClean="0">
                <a:solidFill>
                  <a:srgbClr val="091A67"/>
                </a:solidFill>
              </a:rPr>
              <a:t>1</a:t>
            </a:r>
            <a:r>
              <a:rPr lang="en-US" sz="2800" b="1" dirty="0" smtClean="0">
                <a:solidFill>
                  <a:srgbClr val="091A67"/>
                </a:solidFill>
              </a:rPr>
              <a:t>3774</a:t>
            </a:r>
            <a:r>
              <a:rPr lang="ru-RU" sz="2400" dirty="0" smtClean="0">
                <a:solidFill>
                  <a:srgbClr val="091A67"/>
                </a:solidFill>
              </a:rPr>
              <a:t> </a:t>
            </a:r>
            <a:r>
              <a:rPr lang="ru-RU" sz="2400" dirty="0">
                <a:solidFill>
                  <a:srgbClr val="091A67"/>
                </a:solidFill>
              </a:rPr>
              <a:t>чел</a:t>
            </a:r>
            <a:r>
              <a:rPr lang="ru-RU" sz="2800" dirty="0"/>
              <a:t>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FE7421-588B-4690-B502-EFFDC4788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96" y="5285790"/>
            <a:ext cx="1595535" cy="15955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551BE1B-2A07-460A-9A83-5D32E2012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67" y="3493435"/>
            <a:ext cx="324084" cy="35133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496C06-0A9E-44BA-8CB0-4B15C5D20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09" y="2603165"/>
            <a:ext cx="507999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77240"/>
            <a:ext cx="914400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4376"/>
                </a:solidFill>
                <a:latin typeface="+mn-lt"/>
              </a:rPr>
              <a:t>               </a:t>
            </a:r>
            <a:r>
              <a:rPr lang="ru-RU" sz="5300" b="1" dirty="0" smtClean="0">
                <a:solidFill>
                  <a:srgbClr val="A81D37"/>
                </a:solidFill>
                <a:latin typeface="+mn-lt"/>
              </a:rPr>
              <a:t>11</a:t>
            </a:r>
            <a:r>
              <a:rPr lang="en-US" sz="5300" b="1" dirty="0" smtClean="0">
                <a:solidFill>
                  <a:srgbClr val="A81D37"/>
                </a:solidFill>
                <a:latin typeface="+mn-lt"/>
              </a:rPr>
              <a:t>452</a:t>
            </a:r>
            <a:r>
              <a:rPr lang="ru-RU" sz="5300" b="1" dirty="0" smtClean="0">
                <a:solidFill>
                  <a:srgbClr val="A81D37"/>
                </a:solidFill>
                <a:latin typeface="+mn-lt"/>
              </a:rPr>
              <a:t> человека</a:t>
            </a:r>
            <a:r>
              <a:rPr lang="ru-RU" b="1" dirty="0">
                <a:solidFill>
                  <a:srgbClr val="004376"/>
                </a:solidFill>
                <a:latin typeface="+mn-lt"/>
              </a:rPr>
              <a:t/>
            </a:r>
            <a:br>
              <a:rPr lang="ru-RU" b="1" dirty="0">
                <a:solidFill>
                  <a:srgbClr val="004376"/>
                </a:solidFill>
                <a:latin typeface="+mn-lt"/>
              </a:rPr>
            </a:br>
            <a:r>
              <a:rPr lang="ru-RU" sz="2800" b="1" dirty="0">
                <a:solidFill>
                  <a:srgbClr val="004376"/>
                </a:solidFill>
                <a:latin typeface="+mn-lt"/>
              </a:rPr>
              <a:t>Получили услуги </a:t>
            </a:r>
            <a:r>
              <a:rPr lang="ru-RU" sz="2800" b="1" dirty="0" smtClean="0">
                <a:solidFill>
                  <a:srgbClr val="004376"/>
                </a:solidFill>
                <a:latin typeface="+mn-lt"/>
              </a:rPr>
              <a:t>через отделение </a:t>
            </a:r>
            <a:r>
              <a:rPr lang="ru-RU" sz="2800" b="1" dirty="0">
                <a:solidFill>
                  <a:srgbClr val="004376"/>
                </a:solidFill>
                <a:latin typeface="+mn-lt"/>
              </a:rPr>
              <a:t>срочного социального обслуживания за 2021 год</a:t>
            </a:r>
            <a:r>
              <a:rPr lang="ru-RU" sz="2800" b="1" dirty="0">
                <a:solidFill>
                  <a:srgbClr val="004376"/>
                </a:solidFill>
                <a:latin typeface="Circe" panose="020B0502020203020203" pitchFamily="34" charset="-52"/>
              </a:rPr>
              <a:t/>
            </a:r>
            <a:br>
              <a:rPr lang="ru-RU" sz="2800" b="1" dirty="0">
                <a:solidFill>
                  <a:srgbClr val="004376"/>
                </a:solidFill>
                <a:latin typeface="Circe" panose="020B0502020203020203" pitchFamily="34" charset="-52"/>
              </a:rPr>
            </a:br>
            <a:endParaRPr lang="ru-RU" sz="2800" b="1" dirty="0">
              <a:solidFill>
                <a:srgbClr val="004376"/>
              </a:solidFill>
              <a:latin typeface="Circe" panose="020B05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39" y="70866"/>
            <a:ext cx="1218441" cy="1226471"/>
          </a:xfrm>
          <a:prstGeom prst="rect">
            <a:avLst/>
          </a:prstGeom>
        </p:spPr>
      </p:pic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132635"/>
              </p:ext>
            </p:extLst>
          </p:nvPr>
        </p:nvGraphicFramePr>
        <p:xfrm>
          <a:off x="644652" y="2048352"/>
          <a:ext cx="8087868" cy="493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93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62980"/>
            <a:ext cx="4314240" cy="3695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880" y="949664"/>
            <a:ext cx="4023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23 июня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получили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Подарочный набор «С Заботой о здоровье»:</a:t>
            </a:r>
          </a:p>
          <a:p>
            <a:r>
              <a:rPr lang="ru-RU" b="1" dirty="0">
                <a:solidFill>
                  <a:srgbClr val="D645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D645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3643 человека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1" y="822959"/>
            <a:ext cx="3814354" cy="4826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6766" y="1580606"/>
            <a:ext cx="3605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12 октября 2021 оформили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3656 человек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11458</TotalTime>
  <Words>1230</Words>
  <Application>Microsoft Office PowerPoint</Application>
  <PresentationFormat>Экран (4:3)</PresentationFormat>
  <Paragraphs>378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Bahnschrift</vt:lpstr>
      <vt:lpstr>Calibri</vt:lpstr>
      <vt:lpstr>Calibri Light</vt:lpstr>
      <vt:lpstr>Circe</vt:lpstr>
      <vt:lpstr>Circe Extra Bold</vt:lpstr>
      <vt:lpstr>Corbel</vt:lpstr>
      <vt:lpstr>Lato</vt:lpstr>
      <vt:lpstr>Times New Roman</vt:lpstr>
      <vt:lpstr>Wingdings</vt:lpstr>
      <vt:lpstr>Тема Office</vt:lpstr>
      <vt:lpstr>Государственное бюджетное учреждение города Москвы Территориальный центр социального обслуживания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Информирование граждан 60+ о вакцинации</vt:lpstr>
      <vt:lpstr>               11452 человека Получили услуги через отделение срочного социального обслуживания за 2021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Партнёры проекта:</vt:lpstr>
      <vt:lpstr>Презентация PowerPoint</vt:lpstr>
      <vt:lpstr>ОТДЕЛ СОЦИАЛЬНЫХ КОММУНИКАЦИЙ  И АКТИВНОГО ДОЛГОЛЕТИЯ (ОСКАД)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Марина</cp:lastModifiedBy>
  <cp:revision>754</cp:revision>
  <cp:lastPrinted>2022-02-11T11:58:39Z</cp:lastPrinted>
  <dcterms:created xsi:type="dcterms:W3CDTF">2014-11-19T18:32:50Z</dcterms:created>
  <dcterms:modified xsi:type="dcterms:W3CDTF">2022-02-14T08:32:53Z</dcterms:modified>
</cp:coreProperties>
</file>